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3"/>
  </p:notesMasterIdLst>
  <p:sldIdLst>
    <p:sldId id="256" r:id="rId2"/>
    <p:sldId id="257" r:id="rId3"/>
    <p:sldId id="258" r:id="rId4"/>
    <p:sldId id="266" r:id="rId5"/>
    <p:sldId id="267" r:id="rId6"/>
    <p:sldId id="276" r:id="rId7"/>
    <p:sldId id="277" r:id="rId8"/>
    <p:sldId id="268" r:id="rId9"/>
    <p:sldId id="278" r:id="rId10"/>
    <p:sldId id="279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91C1"/>
    <a:srgbClr val="C2466C"/>
    <a:srgbClr val="983D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741" autoAdjust="0"/>
  </p:normalViewPr>
  <p:slideViewPr>
    <p:cSldViewPr snapToGrid="0">
      <p:cViewPr varScale="1">
        <p:scale>
          <a:sx n="104" d="100"/>
          <a:sy n="104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25442-FF20-4005-ACC0-598BFCFD59C5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2AA9B-0E7A-46C8-8643-DF3D624DFE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46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200" kern="1200" dirty="0">
              <a:solidFill>
                <a:schemeClr val="tx1"/>
              </a:solidFill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2AA9B-0E7A-46C8-8643-DF3D624DFEA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775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306E62-B413-9474-CB81-2851F29A8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80D897D-0078-55DC-D88A-9240B314C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A0BEE6-8E52-0BC5-9AC1-88B5EE9A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C57285-E9CC-8BD0-6977-CE8B71F20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ADC61AF-50B1-26A6-ACAB-9DD4545E2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583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B53B68-F96B-BF79-7748-974D9A9B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4CA2C60-B771-EDEB-B2C4-EC9604032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E36A328-3E3C-4836-F3C4-62CB96E0F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230616-6975-906B-C6DE-7F4B6DBC9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8A643D2-930B-1E22-59C8-75BFD9B7C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87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6105884-7F91-B407-B6DB-550D67DEF6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C39472D-3F67-B4A6-036D-09B9F36392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429AF9-C23D-966B-33F3-D34D012DE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87F763C-5BC6-4E48-306E-A5FFEBA0F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2C7482-DD6B-D276-EC13-8A9FFF78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3398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1598C6-0DF2-1A03-1678-545F33A57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42D871-E5C9-2149-47B3-49750CCE4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E50D99-7CC3-3561-AB58-D21F2985D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BC09425-D8E3-0232-46CF-13E390908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9D2D3C-38A8-3A8B-7061-42353F254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17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FC5325-6D08-9FBF-9F73-6EDE63664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4E93676-D07C-DACE-4E13-A2F48AED1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C281EE-3364-E6AC-F8A8-4F3DED558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92C2D0-7D84-8A60-BF3E-89BFDA407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07F1BD3-4A5E-2E2E-F484-5EAFFFBC5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66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E1B23E-61C0-756D-2B19-D693F4096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7E5282-732C-5192-8084-6CB2CE8869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59AB5E0-31EE-00FE-22E9-B5CC9FD1D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596BC5-AEC9-8060-D2E6-82A777F68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9BE571B-BD99-1FEA-988B-BB42FFD14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C3F7F8D-AA9D-9DDE-0ABB-E2B922A98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5907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4211FE-B165-A095-62C7-89D749E97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7B07A2-C08E-12AF-E83E-91C1A2D67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53F2C63-7B03-4A1A-EDEC-512E36305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F83521D-99E6-4FD0-1432-87DE1963B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890DB40-B07A-7D55-A690-DC0C450100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C500924-832F-6458-E21A-1F542A226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5C80FD4-D0D0-B362-9420-3FC1F2641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6080FDF-046E-5972-9B75-FB56ADC6F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0717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913B1-A070-ED87-9058-FFDCDBAF9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5BC97CE-2622-3E84-44F6-7580B2C5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945A3A9-3480-A112-D983-255D2B4F3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0BDEB79-E0F9-78FE-7234-324587CC3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4919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3A8BAF7-B721-A39E-D218-195E5005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1FBD5A1-E57E-0827-4E30-3A138A645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43FA44C-217E-5EF6-22EF-2F8C950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899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E56AED-6EAF-9E92-2705-B490CB61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F12D41-A5CE-3759-CF1E-62CCB84AF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3055D7C-30EF-AB00-1806-D0A7B237A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DBF4599-4D54-2597-70C4-9BD29C352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C640479-587B-4A43-2482-B8EA96EA0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D9FFADA-C7B6-D9F2-A059-57688A2BE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6801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642C02-F617-A0C0-EF6F-DA970A62D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FF2CD27-9861-6B9B-0862-36C356FE3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0882499-835E-E68F-B597-3EB8BFA84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A98F317-61CA-3BF5-DB17-AFCB4229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F5B2145-FC13-9A0A-BD67-E898B680F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5359006-60BB-267E-1428-494B2D140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3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accent5">
                <a:lumMod val="5000"/>
                <a:lumOff val="95000"/>
              </a:schemeClr>
            </a:gs>
            <a:gs pos="100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D6608D0-9137-A060-89E8-64AA7BCE1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63C26C2-697A-72EB-F2DB-01E57832F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60E0F4-DFC5-72DA-9C4E-3F64FDF10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31F52-C575-4B6D-9514-45A115545D0D}" type="datetimeFigureOut">
              <a:rPr lang="pl-PL" smtClean="0"/>
              <a:t>3.06.2026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02B4D7-878A-A557-2471-94F21628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C7622DB-0AAA-B886-8D89-4B2909078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02D4D-5E2E-42D5-8346-6EAECE12BD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6590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lesnica.pl/dla-mieszkanca/program-czyste-powietrz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czystepowietrze.gov.pl/" TargetMode="External"/><Relationship Id="rId4" Type="http://schemas.openxmlformats.org/officeDocument/2006/relationships/hyperlink" Target="https://wfosigw.wroclaw.pl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01E8D3C-D6F1-7F02-0C74-40AAF3300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6501" y="542855"/>
            <a:ext cx="4805996" cy="198858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  <a:t>PROGRAM PRIORYTETOWY </a:t>
            </a:r>
            <a:b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</a:br>
            <a: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  <a:t>„CZYSTE POWIETRZE” </a:t>
            </a:r>
            <a:b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</a:br>
            <a:r>
              <a:rPr lang="en-US" sz="30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realizowany</a:t>
            </a:r>
            <a: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  <a:t> </a:t>
            </a:r>
            <a:b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</a:br>
            <a: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  <a:t>w </a:t>
            </a:r>
            <a:r>
              <a:rPr lang="en-US" sz="30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Mieście</a:t>
            </a:r>
            <a: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Oleśnica</a:t>
            </a:r>
            <a:endParaRPr lang="en-US" sz="3000" b="1" dirty="0">
              <a:solidFill>
                <a:schemeClr val="tx2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F0BCC2-3816-9010-16C8-C562E2CAD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6501" y="4326557"/>
            <a:ext cx="5196881" cy="83883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2200" b="1" i="1" dirty="0">
                <a:solidFill>
                  <a:srgbClr val="0070C0"/>
                </a:solidFill>
                <a:latin typeface="Book Antiqua" panose="02040602050305030304" pitchFamily="18" charset="0"/>
              </a:rPr>
              <a:t>Iwona Ozimina</a:t>
            </a:r>
          </a:p>
          <a:p>
            <a:pPr algn="l"/>
            <a:r>
              <a:rPr lang="en-US" sz="2200" b="1" i="1" dirty="0">
                <a:solidFill>
                  <a:srgbClr val="0070C0"/>
                </a:solidFill>
                <a:latin typeface="Book Antiqua" panose="02040602050305030304" pitchFamily="18" charset="0"/>
              </a:rPr>
              <a:t>Operator </a:t>
            </a:r>
            <a:r>
              <a:rPr lang="en-US" sz="2200" b="1" i="1" dirty="0" err="1">
                <a:solidFill>
                  <a:srgbClr val="0070C0"/>
                </a:solidFill>
                <a:latin typeface="Book Antiqua" panose="02040602050305030304" pitchFamily="18" charset="0"/>
              </a:rPr>
              <a:t>Programu</a:t>
            </a:r>
            <a:r>
              <a:rPr lang="en-US" sz="2200" b="1" i="1" dirty="0">
                <a:solidFill>
                  <a:srgbClr val="0070C0"/>
                </a:solidFill>
                <a:latin typeface="Book Antiqua" panose="02040602050305030304" pitchFamily="18" charset="0"/>
              </a:rPr>
              <a:t> “</a:t>
            </a:r>
            <a:r>
              <a:rPr lang="en-US" sz="2200" b="1" i="1" dirty="0" err="1">
                <a:solidFill>
                  <a:srgbClr val="0070C0"/>
                </a:solidFill>
                <a:latin typeface="Book Antiqua" panose="02040602050305030304" pitchFamily="18" charset="0"/>
              </a:rPr>
              <a:t>Czyste</a:t>
            </a:r>
            <a:r>
              <a:rPr lang="en-US" sz="2200" b="1" i="1" dirty="0">
                <a:solidFill>
                  <a:srgbClr val="0070C0"/>
                </a:solidFill>
                <a:latin typeface="Book Antiqua" panose="02040602050305030304" pitchFamily="18" charset="0"/>
              </a:rPr>
              <a:t> </a:t>
            </a:r>
            <a:r>
              <a:rPr lang="en-US" sz="2200" b="1" i="1" dirty="0" err="1">
                <a:solidFill>
                  <a:srgbClr val="0070C0"/>
                </a:solidFill>
                <a:latin typeface="Book Antiqua" panose="02040602050305030304" pitchFamily="18" charset="0"/>
              </a:rPr>
              <a:t>Powietrze</a:t>
            </a:r>
            <a:r>
              <a:rPr lang="en-US" sz="2200" b="1" i="1" dirty="0">
                <a:solidFill>
                  <a:srgbClr val="0070C0"/>
                </a:solidFill>
                <a:latin typeface="Book Antiqua" panose="02040602050305030304" pitchFamily="18" charset="0"/>
              </a:rPr>
              <a:t>”</a:t>
            </a:r>
            <a:endParaRPr lang="en-US" sz="22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b="1" dirty="0">
              <a:solidFill>
                <a:schemeClr val="tx2"/>
              </a:solidFill>
              <a:latin typeface="Book Antiqua" panose="02040602050305030304" pitchFamily="18" charset="0"/>
            </a:endParaRPr>
          </a:p>
          <a:p>
            <a:pPr algn="l"/>
            <a:r>
              <a:rPr lang="en-US" sz="22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Oleśnica</a:t>
            </a:r>
            <a:r>
              <a:rPr lang="en-US" sz="2200" b="1" dirty="0">
                <a:solidFill>
                  <a:schemeClr val="tx2"/>
                </a:solidFill>
                <a:latin typeface="Book Antiqua" panose="02040602050305030304" pitchFamily="18" charset="0"/>
              </a:rPr>
              <a:t>, 03 </a:t>
            </a:r>
            <a:r>
              <a:rPr lang="en-US" sz="22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czerwca</a:t>
            </a:r>
            <a:r>
              <a:rPr lang="en-US" sz="2200" b="1" dirty="0">
                <a:solidFill>
                  <a:schemeClr val="tx2"/>
                </a:solidFill>
                <a:latin typeface="Book Antiqua" panose="02040602050305030304" pitchFamily="18" charset="0"/>
              </a:rPr>
              <a:t> 2026 r.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1459E72-249C-74A6-3F91-A29C157D1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" r="-3" b="-3"/>
          <a:stretch>
            <a:fillRect/>
          </a:stretch>
        </p:blipFill>
        <p:spPr>
          <a:xfrm>
            <a:off x="340470" y="1718699"/>
            <a:ext cx="4141760" cy="433500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84876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EC83D-F400-5D8F-95A6-4B6A2C298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6F2902-5B6F-1D00-732E-1C6733F8B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31" y="458288"/>
            <a:ext cx="4968070" cy="81755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Szczegółowe</a:t>
            </a:r>
            <a:r>
              <a:rPr lang="en-US" b="1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b="1" dirty="0" err="1">
                <a:latin typeface="Book Antiqua" panose="02040602050305030304" pitchFamily="18" charset="0"/>
              </a:rPr>
              <a:t>I</a:t>
            </a:r>
            <a:r>
              <a:rPr lang="en-US" b="1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nformacje</a:t>
            </a:r>
            <a:endParaRPr lang="en-US" kern="12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18" name="Symbol zastępczy obrazu 17">
            <a:extLst>
              <a:ext uri="{FF2B5EF4-FFF2-40B4-BE49-F238E27FC236}">
                <a16:creationId xmlns:a16="http://schemas.microsoft.com/office/drawing/2014/main" id="{97728371-7F9F-760F-1F7E-DB1EC911A0E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r="13019"/>
          <a:stretch>
            <a:fillRect/>
          </a:stretch>
        </p:blipFill>
        <p:spPr>
          <a:xfrm>
            <a:off x="6116527" y="867064"/>
            <a:ext cx="5278010" cy="5048790"/>
          </a:xfrm>
          <a:prstGeom prst="rect">
            <a:avLst/>
          </a:prstGeo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B2DCEF5-2A9D-1DC1-3248-B834D43A38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531" y="1491916"/>
            <a:ext cx="5151004" cy="45960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Book Antiqua" panose="02040602050305030304" pitchFamily="18" charset="0"/>
                <a:hlinkClick r:id="rId3"/>
              </a:rPr>
              <a:t>https://www.olesnica.pl/dla-mieszkanca/program-czyste-powietrze</a:t>
            </a:r>
            <a:r>
              <a:rPr lang="en-US" sz="2200" dirty="0">
                <a:latin typeface="Book Antiqua" panose="02040602050305030304" pitchFamily="18" charset="0"/>
              </a:rPr>
              <a:t>  - Strona </a:t>
            </a:r>
            <a:r>
              <a:rPr lang="en-US" sz="2200" dirty="0" err="1">
                <a:latin typeface="Book Antiqua" panose="02040602050305030304" pitchFamily="18" charset="0"/>
              </a:rPr>
              <a:t>internetowa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Urzędu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Miasta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Oleśnica</a:t>
            </a: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Book Antiqua" panose="02040602050305030304" pitchFamily="18" charset="0"/>
                <a:hlinkClick r:id="rId4"/>
              </a:rPr>
              <a:t>https://wfosigw.wroclaw.pl/</a:t>
            </a:r>
            <a:r>
              <a:rPr lang="en-US" sz="2200" dirty="0">
                <a:latin typeface="Book Antiqua" panose="02040602050305030304" pitchFamily="18" charset="0"/>
              </a:rPr>
              <a:t> - Strona </a:t>
            </a:r>
            <a:r>
              <a:rPr lang="en-US" sz="2200" dirty="0" err="1">
                <a:latin typeface="Book Antiqua" panose="02040602050305030304" pitchFamily="18" charset="0"/>
              </a:rPr>
              <a:t>internetowa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Wojewódzkiego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Funduszu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Ochrony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Środowiska</a:t>
            </a:r>
            <a:r>
              <a:rPr lang="en-US" sz="2200" dirty="0">
                <a:latin typeface="Book Antiqua" panose="02040602050305030304" pitchFamily="18" charset="0"/>
              </a:rPr>
              <a:t> I </a:t>
            </a:r>
            <a:r>
              <a:rPr lang="en-US" sz="2200" dirty="0" err="1">
                <a:latin typeface="Book Antiqua" panose="02040602050305030304" pitchFamily="18" charset="0"/>
              </a:rPr>
              <a:t>Gospodarki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Wodnej</a:t>
            </a:r>
            <a:r>
              <a:rPr lang="en-US" sz="2200" dirty="0">
                <a:latin typeface="Book Antiqua" panose="02040602050305030304" pitchFamily="18" charset="0"/>
              </a:rPr>
              <a:t> we </a:t>
            </a:r>
            <a:r>
              <a:rPr lang="en-US" sz="2200" dirty="0" err="1">
                <a:latin typeface="Book Antiqua" panose="02040602050305030304" pitchFamily="18" charset="0"/>
              </a:rPr>
              <a:t>Wrocławiu</a:t>
            </a:r>
            <a:endParaRPr lang="en-US" sz="2200" dirty="0">
              <a:latin typeface="Book Antiqua" panose="02040602050305030304" pitchFamily="18" charset="0"/>
            </a:endParaRPr>
          </a:p>
          <a:p>
            <a:pPr marL="57150">
              <a:spcBef>
                <a:spcPts val="0"/>
              </a:spcBef>
              <a:buClr>
                <a:srgbClr val="C00000"/>
              </a:buClr>
            </a:pP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Book Antiqua" panose="02040602050305030304" pitchFamily="18" charset="0"/>
                <a:hlinkClick r:id="rId5"/>
              </a:rPr>
              <a:t>https://czystepowietrze.gov.pl/</a:t>
            </a:r>
            <a:r>
              <a:rPr lang="en-US" sz="2200" dirty="0">
                <a:latin typeface="Book Antiqua" panose="02040602050305030304" pitchFamily="18" charset="0"/>
              </a:rPr>
              <a:t> - </a:t>
            </a:r>
            <a:r>
              <a:rPr lang="en-US" sz="2200" dirty="0" err="1">
                <a:latin typeface="Book Antiqua" panose="02040602050305030304" pitchFamily="18" charset="0"/>
              </a:rPr>
              <a:t>strona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internetowa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Programu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Priorytetowego</a:t>
            </a:r>
            <a:r>
              <a:rPr lang="en-US" sz="2200" dirty="0">
                <a:latin typeface="Book Antiqua" panose="02040602050305030304" pitchFamily="18" charset="0"/>
              </a:rPr>
              <a:t> “</a:t>
            </a:r>
            <a:r>
              <a:rPr lang="en-US" sz="2200" dirty="0" err="1">
                <a:latin typeface="Book Antiqua" panose="02040602050305030304" pitchFamily="18" charset="0"/>
              </a:rPr>
              <a:t>Czyste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Powietrze</a:t>
            </a:r>
            <a:r>
              <a:rPr lang="en-US" sz="2200" dirty="0">
                <a:latin typeface="Book Antiqua" panose="02040602050305030304" pitchFamily="18" charset="0"/>
              </a:rPr>
              <a:t>”</a:t>
            </a:r>
            <a:br>
              <a:rPr lang="en-US" sz="2200" dirty="0">
                <a:latin typeface="Book Antiqua" panose="02040602050305030304" pitchFamily="18" charset="0"/>
              </a:rPr>
            </a:b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571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048440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D6FB5-8B7C-715B-AC7A-568CDC700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4C53D3-67CA-CAD6-CCE5-98771AB65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028" y="557177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latin typeface="+mj-lt"/>
                <a:ea typeface="+mj-ea"/>
                <a:cs typeface="+mj-cs"/>
              </a:rPr>
              <a:t>DZIĘKUJĘ ZA UWAGĘ</a:t>
            </a:r>
            <a:r>
              <a:rPr lang="en-US" sz="4000" b="1" dirty="0"/>
              <a:t>!</a:t>
            </a:r>
            <a:endParaRPr lang="en-US" sz="4000" b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AECB12-2EAB-859A-3EC1-BD3C3FFF3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4764" y="1699491"/>
            <a:ext cx="4896507" cy="4202545"/>
          </a:xfrm>
        </p:spPr>
        <p:txBody>
          <a:bodyPr vert="horz" lIns="91440" tIns="45720" rIns="91440" bIns="45720" rtlCol="0" anchor="b">
            <a:normAutofit fontScale="55000" lnSpcReduction="20000"/>
          </a:bodyPr>
          <a:lstStyle/>
          <a:p>
            <a:pPr>
              <a:buClr>
                <a:srgbClr val="C00000"/>
              </a:buClr>
            </a:pPr>
            <a:r>
              <a:rPr lang="en-US" sz="4000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Urząd</a:t>
            </a:r>
            <a:r>
              <a:rPr lang="en-US" sz="4000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Miasta</a:t>
            </a:r>
            <a:r>
              <a:rPr lang="en-US" sz="4000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Oleśnicy</a:t>
            </a:r>
            <a:endParaRPr lang="en-US" sz="4000" kern="12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sz="4000" dirty="0">
                <a:solidFill>
                  <a:schemeClr val="tx1"/>
                </a:solidFill>
                <a:latin typeface="Book Antiqua" panose="02040602050305030304" pitchFamily="18" charset="0"/>
              </a:rPr>
              <a:t>Rynek 1</a:t>
            </a:r>
          </a:p>
          <a:p>
            <a:pPr>
              <a:buClr>
                <a:srgbClr val="C00000"/>
              </a:buClr>
            </a:pPr>
            <a:r>
              <a:rPr lang="en-US" sz="4000" kern="1200" dirty="0">
                <a:solidFill>
                  <a:schemeClr val="tx1"/>
                </a:solidFill>
                <a:latin typeface="Book Antiqua" panose="02040602050305030304" pitchFamily="18" charset="0"/>
              </a:rPr>
              <a:t>56-400 </a:t>
            </a:r>
            <a:r>
              <a:rPr lang="en-US" sz="4000" kern="1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Oleśnica</a:t>
            </a:r>
            <a:endParaRPr lang="en-US" sz="4000" kern="12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buClr>
                <a:srgbClr val="C00000"/>
              </a:buClr>
            </a:pPr>
            <a:endParaRPr lang="en-US" sz="4000" kern="12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sz="4000" b="1" i="1" dirty="0">
                <a:solidFill>
                  <a:srgbClr val="0070C0"/>
                </a:solidFill>
                <a:latin typeface="Book Antiqua" panose="02040602050305030304" pitchFamily="18" charset="0"/>
              </a:rPr>
              <a:t>Iwona Ozimina</a:t>
            </a:r>
          </a:p>
          <a:p>
            <a:pPr>
              <a:buClr>
                <a:srgbClr val="C00000"/>
              </a:buClr>
            </a:pPr>
            <a:r>
              <a:rPr lang="en-US" sz="4000" i="1" dirty="0">
                <a:solidFill>
                  <a:srgbClr val="0070C0"/>
                </a:solidFill>
                <a:latin typeface="Book Antiqua" panose="02040602050305030304" pitchFamily="18" charset="0"/>
              </a:rPr>
              <a:t>Operator </a:t>
            </a:r>
            <a:r>
              <a:rPr lang="en-US" sz="4000" i="1" dirty="0" err="1">
                <a:solidFill>
                  <a:srgbClr val="0070C0"/>
                </a:solidFill>
                <a:latin typeface="Book Antiqua" panose="02040602050305030304" pitchFamily="18" charset="0"/>
              </a:rPr>
              <a:t>Programu</a:t>
            </a:r>
            <a:r>
              <a:rPr lang="en-US" sz="4000" i="1" dirty="0">
                <a:solidFill>
                  <a:srgbClr val="0070C0"/>
                </a:solidFill>
                <a:latin typeface="Book Antiqua" panose="02040602050305030304" pitchFamily="18" charset="0"/>
              </a:rPr>
              <a:t> “</a:t>
            </a:r>
            <a:r>
              <a:rPr lang="en-US" sz="4000" i="1" dirty="0" err="1">
                <a:solidFill>
                  <a:srgbClr val="0070C0"/>
                </a:solidFill>
                <a:latin typeface="Book Antiqua" panose="02040602050305030304" pitchFamily="18" charset="0"/>
              </a:rPr>
              <a:t>Czyste</a:t>
            </a:r>
            <a:r>
              <a:rPr lang="en-US" sz="4000" i="1" dirty="0">
                <a:solidFill>
                  <a:srgbClr val="0070C0"/>
                </a:solidFill>
                <a:latin typeface="Book Antiqua" panose="02040602050305030304" pitchFamily="18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Book Antiqua" panose="02040602050305030304" pitchFamily="18" charset="0"/>
              </a:rPr>
              <a:t>Powietrze</a:t>
            </a:r>
            <a:r>
              <a:rPr lang="en-US" sz="4000" i="1" dirty="0">
                <a:solidFill>
                  <a:srgbClr val="0070C0"/>
                </a:solidFill>
                <a:latin typeface="Book Antiqua" panose="02040602050305030304" pitchFamily="18" charset="0"/>
              </a:rPr>
              <a:t>”  </a:t>
            </a:r>
          </a:p>
          <a:p>
            <a:pPr>
              <a:buClr>
                <a:srgbClr val="C00000"/>
              </a:buClr>
            </a:pPr>
            <a:r>
              <a:rPr lang="en-US" sz="4000" i="1" kern="1200" dirty="0" err="1">
                <a:solidFill>
                  <a:srgbClr val="0070C0"/>
                </a:solidFill>
                <a:latin typeface="Book Antiqua" panose="02040602050305030304" pitchFamily="18" charset="0"/>
              </a:rPr>
              <a:t>Pokój</a:t>
            </a:r>
            <a:r>
              <a:rPr lang="en-US" sz="4000" i="1" kern="1200" dirty="0">
                <a:solidFill>
                  <a:srgbClr val="0070C0"/>
                </a:solidFill>
                <a:latin typeface="Book Antiqua" panose="02040602050305030304" pitchFamily="18" charset="0"/>
              </a:rPr>
              <a:t> nr 107, I </a:t>
            </a:r>
            <a:r>
              <a:rPr lang="en-US" sz="4000" i="1" kern="1200" dirty="0" err="1">
                <a:solidFill>
                  <a:srgbClr val="0070C0"/>
                </a:solidFill>
                <a:latin typeface="Book Antiqua" panose="02040602050305030304" pitchFamily="18" charset="0"/>
              </a:rPr>
              <a:t>piętro</a:t>
            </a:r>
            <a:endParaRPr lang="en-US" sz="4000" i="1" kern="1200" dirty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pPr>
              <a:buClr>
                <a:srgbClr val="C00000"/>
              </a:buClr>
            </a:pPr>
            <a:endParaRPr lang="en-US" sz="5500" kern="1200" dirty="0">
              <a:solidFill>
                <a:schemeClr val="tx2"/>
              </a:solidFill>
              <a:latin typeface="Book Antiqua" panose="0204060205030503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sz="112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</a:t>
            </a: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592D74A-4E56-C49F-999D-E290A8939659}"/>
              </a:ext>
            </a:extLst>
          </p:cNvPr>
          <p:cNvSpPr txBox="1">
            <a:spLocks/>
          </p:cNvSpPr>
          <p:nvPr/>
        </p:nvSpPr>
        <p:spPr>
          <a:xfrm>
            <a:off x="240836" y="2464916"/>
            <a:ext cx="5479523" cy="11822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Clr>
                <a:srgbClr val="C00000"/>
              </a:buClr>
            </a:pPr>
            <a:r>
              <a:rPr lang="en-US" sz="88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Punkt</a:t>
            </a:r>
            <a: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88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Konsultacyjno</a:t>
            </a:r>
            <a: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  <a:t> – </a:t>
            </a:r>
            <a:r>
              <a:rPr lang="en-US" sz="88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Informacyjny</a:t>
            </a:r>
            <a: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  <a:t>  </a:t>
            </a:r>
            <a:b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en-US" sz="88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Programu</a:t>
            </a:r>
            <a: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88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Priorytetowego</a:t>
            </a:r>
            <a: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  <a:t>                 “</a:t>
            </a:r>
            <a:r>
              <a:rPr lang="en-US" sz="88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Czyste</a:t>
            </a:r>
            <a: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88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Powietrze</a:t>
            </a:r>
            <a: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  <a:t>”</a:t>
            </a:r>
            <a:r>
              <a:rPr lang="en-US" sz="26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88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11200" b="1" dirty="0">
                <a:solidFill>
                  <a:schemeClr val="tx1"/>
                </a:solidFill>
              </a:rPr>
              <a:t>                                                                                                        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1E12EDF-8969-6778-E4A9-9CD14A2FD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54" y="3888606"/>
            <a:ext cx="2326630" cy="242990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7055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16174E-4345-8DA9-FD16-4E89875C0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99496"/>
            <a:ext cx="10515600" cy="1069085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pl-PL" sz="4100" b="1" dirty="0">
                <a:latin typeface="Book Antiqua" panose="02040602050305030304" pitchFamily="18" charset="0"/>
              </a:rPr>
              <a:t>Gmina Oleśnica w programie </a:t>
            </a:r>
            <a:br>
              <a:rPr lang="en-US" sz="4100" b="1" dirty="0">
                <a:latin typeface="Book Antiqua" panose="02040602050305030304" pitchFamily="18" charset="0"/>
              </a:rPr>
            </a:br>
            <a:r>
              <a:rPr lang="pl-PL" sz="4100" b="1" dirty="0">
                <a:latin typeface="Book Antiqua" panose="02040602050305030304" pitchFamily="18" charset="0"/>
              </a:rPr>
              <a:t>„Czyste Powietrze”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9D09EFD-7E43-F559-B022-A6C16EB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86757"/>
            <a:ext cx="10515600" cy="4402893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endParaRPr lang="en-US" sz="27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buClr>
                <a:srgbClr val="C00000"/>
              </a:buClr>
            </a:pPr>
            <a:r>
              <a:rPr lang="pl-PL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Program Czyste Powietrze w </a:t>
            </a:r>
            <a:r>
              <a:rPr lang="en-US" sz="27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Mieście</a:t>
            </a:r>
            <a:r>
              <a:rPr lang="pl-PL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 Oleśnica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/>
                </a:solidFill>
                <a:latin typeface="Book Antiqua" panose="02040602050305030304" pitchFamily="18" charset="0"/>
              </a:rPr>
              <a:t>Gmina 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Miasto </a:t>
            </a:r>
            <a:r>
              <a:rPr lang="pl-PL" dirty="0">
                <a:solidFill>
                  <a:schemeClr val="tx1"/>
                </a:solidFill>
                <a:latin typeface="Book Antiqua" panose="02040602050305030304" pitchFamily="18" charset="0"/>
              </a:rPr>
              <a:t>Oleśnica złożyła - </a:t>
            </a:r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358</a:t>
            </a:r>
            <a:r>
              <a:rPr lang="pl-PL" b="1" dirty="0">
                <a:solidFill>
                  <a:schemeClr val="tx1"/>
                </a:solidFill>
                <a:latin typeface="Book Antiqua" panose="02040602050305030304" pitchFamily="18" charset="0"/>
              </a:rPr>
              <a:t> wniosków.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/>
                </a:solidFill>
                <a:latin typeface="Book Antiqua" panose="02040602050305030304" pitchFamily="18" charset="0"/>
              </a:rPr>
              <a:t>Liczba zawartych umów – </a:t>
            </a:r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298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Liczba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zrealizowanych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przedsięwzięć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zakończonych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- 184</a:t>
            </a:r>
            <a:endParaRPr lang="pl-PL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tx1"/>
                </a:solidFill>
                <a:latin typeface="Book Antiqua" panose="02040602050305030304" pitchFamily="18" charset="0"/>
              </a:rPr>
              <a:t>Kwota wypłaconych dotacji </a:t>
            </a:r>
            <a:r>
              <a:rPr lang="pl-PL" b="1" dirty="0">
                <a:solidFill>
                  <a:schemeClr val="tx1"/>
                </a:solidFill>
                <a:latin typeface="Book Antiqua" panose="02040602050305030304" pitchFamily="18" charset="0"/>
              </a:rPr>
              <a:t>– 2</a:t>
            </a:r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b="1" dirty="0">
                <a:solidFill>
                  <a:schemeClr val="tx1"/>
                </a:solidFill>
                <a:latin typeface="Book Antiqua" panose="02040602050305030304" pitchFamily="18" charset="0"/>
              </a:rPr>
              <a:t>615</a:t>
            </a:r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b="1" dirty="0">
                <a:solidFill>
                  <a:schemeClr val="tx1"/>
                </a:solidFill>
                <a:latin typeface="Book Antiqua" panose="02040602050305030304" pitchFamily="18" charset="0"/>
              </a:rPr>
              <a:t>368,56</a:t>
            </a:r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b="1" dirty="0">
                <a:solidFill>
                  <a:schemeClr val="tx1"/>
                </a:solidFill>
                <a:latin typeface="Book Antiqua" panose="02040602050305030304" pitchFamily="18" charset="0"/>
              </a:rPr>
              <a:t>zł.</a:t>
            </a:r>
          </a:p>
          <a:p>
            <a:r>
              <a:rPr lang="pl-PL" b="1" dirty="0">
                <a:solidFill>
                  <a:schemeClr val="tx1"/>
                </a:solidFill>
                <a:latin typeface="Book Antiqua" panose="02040602050305030304" pitchFamily="18" charset="0"/>
              </a:rPr>
              <a:t>           </a:t>
            </a:r>
            <a:r>
              <a:rPr lang="pl-PL" sz="1600" b="1" dirty="0">
                <a:solidFill>
                  <a:schemeClr val="tx1"/>
                </a:solidFill>
                <a:latin typeface="Book Antiqua" panose="02040602050305030304" pitchFamily="18" charset="0"/>
              </a:rPr>
              <a:t>* wg. stanu na dzień 31.12.2025 r.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700B636-17D9-F1CB-8061-D070D3268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820" y="3811604"/>
            <a:ext cx="2326630" cy="242990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6578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DBF1F-74CF-9F9E-98C3-D5D43CCB0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DE551B-83DE-7707-5D52-1392F3CF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19431"/>
            <a:ext cx="10515600" cy="86313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4100" b="1" dirty="0">
                <a:latin typeface="Book Antiqua" panose="02040602050305030304" pitchFamily="18" charset="0"/>
              </a:rPr>
              <a:t>Program </a:t>
            </a:r>
            <a:r>
              <a:rPr lang="en-US" sz="4100" b="1" dirty="0" err="1">
                <a:latin typeface="Book Antiqua" panose="02040602050305030304" pitchFamily="18" charset="0"/>
              </a:rPr>
              <a:t>priorytetowy</a:t>
            </a:r>
            <a:r>
              <a:rPr lang="en-US" sz="4100" b="1" dirty="0">
                <a:latin typeface="Book Antiqua" panose="02040602050305030304" pitchFamily="18" charset="0"/>
              </a:rPr>
              <a:t> “</a:t>
            </a:r>
            <a:r>
              <a:rPr lang="en-US" sz="4100" b="1" dirty="0" err="1">
                <a:latin typeface="Book Antiqua" panose="02040602050305030304" pitchFamily="18" charset="0"/>
              </a:rPr>
              <a:t>Czyste</a:t>
            </a:r>
            <a:r>
              <a:rPr lang="en-US" sz="4100" b="1" dirty="0">
                <a:latin typeface="Book Antiqua" panose="02040602050305030304" pitchFamily="18" charset="0"/>
              </a:rPr>
              <a:t> </a:t>
            </a:r>
            <a:r>
              <a:rPr lang="en-US" sz="4100" b="1" dirty="0" err="1">
                <a:latin typeface="Book Antiqua" panose="02040602050305030304" pitchFamily="18" charset="0"/>
              </a:rPr>
              <a:t>Powietrze</a:t>
            </a:r>
            <a:r>
              <a:rPr lang="en-US" sz="4100" b="1" dirty="0">
                <a:latin typeface="Book Antiqua" panose="02040602050305030304" pitchFamily="18" charset="0"/>
              </a:rPr>
              <a:t>”</a:t>
            </a:r>
            <a:r>
              <a:rPr lang="en-US" sz="4100" b="1" dirty="0">
                <a:solidFill>
                  <a:schemeClr val="bg1"/>
                </a:solidFill>
                <a:latin typeface="Book Antiqua" panose="02040602050305030304" pitchFamily="18" charset="0"/>
              </a:rPr>
              <a:t>”</a:t>
            </a:r>
            <a:endParaRPr lang="pl-PL" sz="41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271B889-A59A-547E-E1C3-92F05DF5F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482570"/>
            <a:ext cx="10515600" cy="522007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buClr>
                <a:srgbClr val="C00000"/>
              </a:buClr>
            </a:pPr>
            <a:endParaRPr lang="en-US" b="1" dirty="0"/>
          </a:p>
          <a:p>
            <a:pPr algn="just">
              <a:lnSpc>
                <a:spcPct val="120000"/>
              </a:lnSpc>
              <a:buClr>
                <a:srgbClr val="C00000"/>
              </a:buClr>
            </a:pPr>
            <a:r>
              <a:rPr lang="en-US" b="1" dirty="0">
                <a:solidFill>
                  <a:schemeClr val="tx1"/>
                </a:solidFill>
                <a:latin typeface="Book Antiqua" panose="02040602050305030304" pitchFamily="18" charset="0"/>
              </a:rPr>
              <a:t>T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o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kompleksowy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program,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którego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celem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jest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zmniejszenie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lub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uniknięcie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emisji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pyłów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innych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zanieczyszczeń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wprowadzanych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do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atmosfery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przez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domy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jednorodzinne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</a:pP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Program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skupia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się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wymianie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starych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pieców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kotłów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paliwo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stałe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oraz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termomodernizacji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budynków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jednorodzinnych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by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efektywnie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zarządzać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energią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</a:pP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Działania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te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nie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tylko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pomogą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chronić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środowisko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, ale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dodatkowo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zwiększą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domowy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budżet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dzięki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oszczędnościom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ook Antiqua" panose="02040602050305030304" pitchFamily="18" charset="0"/>
              </a:rPr>
              <a:t>finansowym</a:t>
            </a:r>
            <a:r>
              <a:rPr lang="en-US" dirty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endParaRPr lang="pl-PL" sz="9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pl-PL" sz="7200" dirty="0">
              <a:solidFill>
                <a:schemeClr val="tx1"/>
              </a:solidFill>
            </a:endParaRP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pl-PL" sz="1800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                                                                                                               </a:t>
            </a:r>
            <a:endParaRPr lang="pl-PL" sz="1600" dirty="0">
              <a:solidFill>
                <a:schemeClr val="tx1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11A56BE-211C-437F-36C4-EF89FDC50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733" y="4446386"/>
            <a:ext cx="3213629" cy="241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35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5ADC9B-21F3-0F00-9A15-0741FC251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4688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sz="4100" b="1" dirty="0" err="1">
                <a:latin typeface="Book Antiqua" panose="02040602050305030304" pitchFamily="18" charset="0"/>
              </a:rPr>
              <a:t>Dla</a:t>
            </a:r>
            <a:r>
              <a:rPr lang="en-US" sz="4100" b="1" dirty="0">
                <a:latin typeface="Book Antiqua" panose="02040602050305030304" pitchFamily="18" charset="0"/>
              </a:rPr>
              <a:t> </a:t>
            </a:r>
            <a:r>
              <a:rPr lang="en-US" sz="4100" b="1" dirty="0" err="1">
                <a:latin typeface="Book Antiqua" panose="02040602050305030304" pitchFamily="18" charset="0"/>
              </a:rPr>
              <a:t>kogo</a:t>
            </a:r>
            <a:r>
              <a:rPr lang="en-US" sz="4100" b="1" dirty="0">
                <a:latin typeface="Book Antiqua" panose="02040602050305030304" pitchFamily="18" charset="0"/>
              </a:rPr>
              <a:t> </a:t>
            </a:r>
            <a:r>
              <a:rPr lang="en-US" sz="4100" b="1" dirty="0" err="1">
                <a:latin typeface="Book Antiqua" panose="02040602050305030304" pitchFamily="18" charset="0"/>
              </a:rPr>
              <a:t>dedykowany</a:t>
            </a:r>
            <a:r>
              <a:rPr lang="en-US" sz="4100" b="1" dirty="0">
                <a:latin typeface="Book Antiqua" panose="02040602050305030304" pitchFamily="18" charset="0"/>
              </a:rPr>
              <a:t> jest </a:t>
            </a:r>
            <a:br>
              <a:rPr lang="en-US" sz="4100" b="1" dirty="0">
                <a:latin typeface="Book Antiqua" panose="02040602050305030304" pitchFamily="18" charset="0"/>
              </a:rPr>
            </a:br>
            <a:r>
              <a:rPr lang="en-US" sz="4100" b="1" dirty="0">
                <a:latin typeface="Book Antiqua" panose="02040602050305030304" pitchFamily="18" charset="0"/>
              </a:rPr>
              <a:t>Program “</a:t>
            </a:r>
            <a:r>
              <a:rPr lang="en-US" sz="4100" b="1" dirty="0" err="1">
                <a:latin typeface="Book Antiqua" panose="02040602050305030304" pitchFamily="18" charset="0"/>
              </a:rPr>
              <a:t>Czyste</a:t>
            </a:r>
            <a:r>
              <a:rPr lang="en-US" sz="4100" b="1" dirty="0">
                <a:latin typeface="Book Antiqua" panose="02040602050305030304" pitchFamily="18" charset="0"/>
              </a:rPr>
              <a:t> </a:t>
            </a:r>
            <a:r>
              <a:rPr lang="en-US" sz="4100" b="1" dirty="0" err="1">
                <a:latin typeface="Book Antiqua" panose="02040602050305030304" pitchFamily="18" charset="0"/>
              </a:rPr>
              <a:t>Powietrze</a:t>
            </a:r>
            <a:r>
              <a:rPr lang="en-US" sz="4100" b="1" dirty="0">
                <a:latin typeface="Book Antiqua" panose="02040602050305030304" pitchFamily="18" charset="0"/>
              </a:rPr>
              <a:t>”</a:t>
            </a:r>
            <a:endParaRPr lang="pl-PL" sz="4100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2259D5-F742-4D20-86C3-CFCA36ADB7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2795"/>
            <a:ext cx="10515600" cy="5067404"/>
          </a:xfrm>
          <a:noFill/>
        </p:spPr>
        <p:txBody>
          <a:bodyPr>
            <a:normAutofit/>
          </a:bodyPr>
          <a:lstStyle/>
          <a:p>
            <a:pPr marL="0" indent="0" algn="just">
              <a:buClr>
                <a:srgbClr val="C00000"/>
              </a:buClr>
              <a:buNone/>
            </a:pPr>
            <a:r>
              <a:rPr lang="en-US" sz="2200" dirty="0" err="1">
                <a:latin typeface="Book Antiqua" panose="02040602050305030304" pitchFamily="18" charset="0"/>
              </a:rPr>
              <a:t>Beneficjentami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programu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mogą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być</a:t>
            </a:r>
            <a:r>
              <a:rPr lang="en-US" sz="2200" dirty="0">
                <a:latin typeface="Book Antiqua" panose="02040602050305030304" pitchFamily="18" charset="0"/>
              </a:rPr>
              <a:t>: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latin typeface="Book Antiqua" panose="02040602050305030304" pitchFamily="18" charset="0"/>
              </a:rPr>
              <a:t> </a:t>
            </a:r>
            <a:r>
              <a:rPr lang="en-US" sz="2200" b="1" dirty="0" err="1">
                <a:latin typeface="Book Antiqua" panose="02040602050305030304" pitchFamily="18" charset="0"/>
              </a:rPr>
              <a:t>osoby</a:t>
            </a:r>
            <a:r>
              <a:rPr lang="en-US" sz="2200" b="1" dirty="0">
                <a:latin typeface="Book Antiqua" panose="02040602050305030304" pitchFamily="18" charset="0"/>
              </a:rPr>
              <a:t> </a:t>
            </a:r>
            <a:r>
              <a:rPr lang="en-US" sz="2200" b="1" dirty="0" err="1">
                <a:latin typeface="Book Antiqua" panose="02040602050305030304" pitchFamily="18" charset="0"/>
              </a:rPr>
              <a:t>fizyczne</a:t>
            </a:r>
            <a:r>
              <a:rPr lang="en-US" sz="2200" dirty="0">
                <a:latin typeface="Book Antiqua" panose="02040602050305030304" pitchFamily="18" charset="0"/>
              </a:rPr>
              <a:t>, </a:t>
            </a:r>
            <a:r>
              <a:rPr lang="en-US" sz="2200" dirty="0" err="1">
                <a:latin typeface="Book Antiqua" panose="02040602050305030304" pitchFamily="18" charset="0"/>
              </a:rPr>
              <a:t>które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są</a:t>
            </a:r>
            <a:r>
              <a:rPr lang="en-US" sz="2200" dirty="0">
                <a:latin typeface="Book Antiqua" panose="02040602050305030304" pitchFamily="18" charset="0"/>
              </a:rPr>
              <a:t> </a:t>
            </a:r>
            <a:r>
              <a:rPr lang="en-US" sz="2200" b="1" dirty="0">
                <a:latin typeface="Book Antiqua" panose="02040602050305030304" pitchFamily="18" charset="0"/>
              </a:rPr>
              <a:t>minimum 3 </a:t>
            </a:r>
            <a:r>
              <a:rPr lang="en-US" sz="2200" b="1" dirty="0" err="1">
                <a:latin typeface="Book Antiqua" panose="02040602050305030304" pitchFamily="18" charset="0"/>
              </a:rPr>
              <a:t>lata</a:t>
            </a:r>
            <a:r>
              <a:rPr lang="en-US" sz="2200" dirty="0">
                <a:latin typeface="Book Antiqua" panose="02040602050305030304" pitchFamily="18" charset="0"/>
              </a:rPr>
              <a:t> </a:t>
            </a:r>
            <a:r>
              <a:rPr lang="en-US" sz="2200" dirty="0" err="1">
                <a:latin typeface="Book Antiqua" panose="02040602050305030304" pitchFamily="18" charset="0"/>
              </a:rPr>
              <a:t>właścicielami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lub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współwłaścicielami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budynku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mieszkalnego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jednorodzinnego</a:t>
            </a:r>
            <a:endParaRPr lang="en-US" sz="2200" dirty="0">
              <a:latin typeface="Book Antiqua" panose="02040602050305030304" pitchFamily="18" charset="0"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200" b="1" dirty="0" err="1">
                <a:latin typeface="Book Antiqua" panose="02040602050305030304" pitchFamily="18" charset="0"/>
              </a:rPr>
              <a:t>osoby</a:t>
            </a:r>
            <a:r>
              <a:rPr lang="en-US" sz="2200" b="1" dirty="0">
                <a:latin typeface="Book Antiqua" panose="02040602050305030304" pitchFamily="18" charset="0"/>
              </a:rPr>
              <a:t> </a:t>
            </a:r>
            <a:r>
              <a:rPr lang="en-US" sz="2200" b="1" dirty="0" err="1">
                <a:latin typeface="Book Antiqua" panose="02040602050305030304" pitchFamily="18" charset="0"/>
              </a:rPr>
              <a:t>fizyczne</a:t>
            </a:r>
            <a:r>
              <a:rPr lang="en-US" sz="2200" dirty="0">
                <a:latin typeface="Book Antiqua" panose="02040602050305030304" pitchFamily="18" charset="0"/>
              </a:rPr>
              <a:t>, </a:t>
            </a:r>
            <a:r>
              <a:rPr lang="en-US" sz="2200" dirty="0" err="1">
                <a:latin typeface="Book Antiqua" panose="02040602050305030304" pitchFamily="18" charset="0"/>
              </a:rPr>
              <a:t>które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są</a:t>
            </a:r>
            <a:r>
              <a:rPr lang="en-US" sz="2200" dirty="0">
                <a:latin typeface="Book Antiqua" panose="02040602050305030304" pitchFamily="18" charset="0"/>
              </a:rPr>
              <a:t> </a:t>
            </a:r>
            <a:r>
              <a:rPr lang="en-US" sz="2200" b="1" dirty="0">
                <a:latin typeface="Book Antiqua" panose="02040602050305030304" pitchFamily="18" charset="0"/>
              </a:rPr>
              <a:t>minimum 3 </a:t>
            </a:r>
            <a:r>
              <a:rPr lang="en-US" sz="2200" b="1" dirty="0" err="1">
                <a:latin typeface="Book Antiqua" panose="02040602050305030304" pitchFamily="18" charset="0"/>
              </a:rPr>
              <a:t>lata</a:t>
            </a:r>
            <a:r>
              <a:rPr lang="en-US" sz="2200" dirty="0">
                <a:latin typeface="Book Antiqua" panose="02040602050305030304" pitchFamily="18" charset="0"/>
              </a:rPr>
              <a:t> </a:t>
            </a:r>
            <a:r>
              <a:rPr lang="en-US" sz="2200" dirty="0" err="1">
                <a:latin typeface="Book Antiqua" panose="02040602050305030304" pitchFamily="18" charset="0"/>
              </a:rPr>
              <a:t>właścicielami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lub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współwłaścicielami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budynku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mieszkalnego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wydzielonego</a:t>
            </a:r>
            <a:r>
              <a:rPr lang="en-US" sz="2200" dirty="0">
                <a:latin typeface="Book Antiqua" panose="02040602050305030304" pitchFamily="18" charset="0"/>
              </a:rPr>
              <a:t> w </a:t>
            </a:r>
            <a:r>
              <a:rPr lang="en-US" sz="2200" dirty="0" err="1">
                <a:latin typeface="Book Antiqua" panose="02040602050305030304" pitchFamily="18" charset="0"/>
              </a:rPr>
              <a:t>budynku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jednorodzinnym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lokalu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mieszkalnego</a:t>
            </a:r>
            <a:r>
              <a:rPr lang="en-US" sz="2200" dirty="0">
                <a:latin typeface="Book Antiqua" panose="02040602050305030304" pitchFamily="18" charset="0"/>
              </a:rPr>
              <a:t> </a:t>
            </a:r>
            <a:r>
              <a:rPr lang="en-US" sz="2200" b="1" dirty="0">
                <a:latin typeface="Book Antiqua" panose="02040602050305030304" pitchFamily="18" charset="0"/>
              </a:rPr>
              <a:t>z </a:t>
            </a:r>
            <a:r>
              <a:rPr lang="en-US" sz="2200" b="1" dirty="0" err="1">
                <a:latin typeface="Book Antiqua" panose="02040602050305030304" pitchFamily="18" charset="0"/>
              </a:rPr>
              <a:t>wyodrębnioną</a:t>
            </a:r>
            <a:r>
              <a:rPr lang="en-US" sz="2200" b="1" dirty="0">
                <a:latin typeface="Book Antiqua" panose="02040602050305030304" pitchFamily="18" charset="0"/>
              </a:rPr>
              <a:t> </a:t>
            </a:r>
            <a:r>
              <a:rPr lang="en-US" sz="2200" b="1" dirty="0" err="1">
                <a:latin typeface="Book Antiqua" panose="02040602050305030304" pitchFamily="18" charset="0"/>
              </a:rPr>
              <a:t>księgą</a:t>
            </a:r>
            <a:r>
              <a:rPr lang="en-US" sz="2200" b="1" dirty="0">
                <a:latin typeface="Book Antiqua" panose="02040602050305030304" pitchFamily="18" charset="0"/>
              </a:rPr>
              <a:t> </a:t>
            </a:r>
            <a:r>
              <a:rPr lang="en-US" sz="2200" b="1" dirty="0" err="1">
                <a:latin typeface="Book Antiqua" panose="02040602050305030304" pitchFamily="18" charset="0"/>
              </a:rPr>
              <a:t>wieczystą</a:t>
            </a:r>
            <a:r>
              <a:rPr lang="en-US" sz="2200" dirty="0">
                <a:latin typeface="Book Antiqua" panose="02040602050305030304" pitchFamily="18" charset="0"/>
              </a:rPr>
              <a:t> 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latin typeface="Book Antiqua" panose="02040602050305030304" pitchFamily="18" charset="0"/>
              </a:rPr>
              <a:t> w </a:t>
            </a:r>
            <a:r>
              <a:rPr lang="en-US" sz="2200" dirty="0" err="1">
                <a:latin typeface="Book Antiqua" panose="02040602050305030304" pitchFamily="18" charset="0"/>
              </a:rPr>
              <a:t>przypadku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nabycia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tego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budynku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lub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lokalu</a:t>
            </a:r>
            <a:r>
              <a:rPr lang="en-US" sz="2200" dirty="0">
                <a:latin typeface="Book Antiqua" panose="02040602050305030304" pitchFamily="18" charset="0"/>
              </a:rPr>
              <a:t> w </a:t>
            </a:r>
            <a:r>
              <a:rPr lang="en-US" sz="2200" dirty="0" err="1">
                <a:latin typeface="Book Antiqua" panose="02040602050305030304" pitchFamily="18" charset="0"/>
              </a:rPr>
              <a:t>drodze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spadku</a:t>
            </a:r>
            <a:r>
              <a:rPr lang="en-US" sz="2200" dirty="0">
                <a:latin typeface="Book Antiqua" panose="02040602050305030304" pitchFamily="18" charset="0"/>
              </a:rPr>
              <a:t> – </a:t>
            </a:r>
            <a:r>
              <a:rPr lang="en-US" sz="2200" dirty="0" err="1">
                <a:latin typeface="Book Antiqua" panose="02040602050305030304" pitchFamily="18" charset="0"/>
              </a:rPr>
              <a:t>minimalny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okres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wskazany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powyżej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nie</a:t>
            </a:r>
            <a:r>
              <a:rPr lang="en-US" sz="2200" dirty="0">
                <a:latin typeface="Book Antiqua" panose="02040602050305030304" pitchFamily="18" charset="0"/>
              </a:rPr>
              <a:t> ma </a:t>
            </a:r>
            <a:r>
              <a:rPr lang="en-US" sz="2200" dirty="0" err="1">
                <a:latin typeface="Book Antiqua" panose="02040602050305030304" pitchFamily="18" charset="0"/>
              </a:rPr>
              <a:t>zastosowania</a:t>
            </a:r>
            <a:r>
              <a:rPr lang="en-US" sz="2200" dirty="0">
                <a:latin typeface="Book Antiqua" panose="02040602050305030304" pitchFamily="18" charset="0"/>
              </a:rPr>
              <a:t>.</a:t>
            </a:r>
            <a:endParaRPr lang="pl-PL" sz="2200" dirty="0">
              <a:latin typeface="Book Antiqua" panose="02040602050305030304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6886DCD-9E8D-B170-4ED1-40A9CFD87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134" y="4533499"/>
            <a:ext cx="1917031" cy="185238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88174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BF3F6-1A94-A068-8E3C-D184036FF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0E6543-A8F5-C7A9-6C51-1F91865DF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803"/>
            <a:ext cx="10515600" cy="1104688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4800" b="1" dirty="0" err="1"/>
              <a:t>Poziom</a:t>
            </a:r>
            <a:r>
              <a:rPr lang="en-US" sz="4800" b="1" dirty="0"/>
              <a:t> </a:t>
            </a:r>
            <a:r>
              <a:rPr lang="en-US" sz="4800" b="1" dirty="0" err="1"/>
              <a:t>dofinansowania</a:t>
            </a:r>
            <a:endParaRPr lang="pl-PL" sz="4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362681-0C76-69E5-90BA-A4920A0275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2795"/>
            <a:ext cx="10515600" cy="4578456"/>
          </a:xfrm>
          <a:noFill/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n-US" sz="2400" b="1" dirty="0">
              <a:latin typeface="Book Antiqua" panose="02040602050305030304" pitchFamily="18" charset="0"/>
            </a:endParaRP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b="1" dirty="0" err="1">
                <a:latin typeface="Book Antiqua" panose="02040602050305030304" pitchFamily="18" charset="0"/>
              </a:rPr>
              <a:t>Poziom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podstawowy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dirty="0">
                <a:latin typeface="Book Antiqua" panose="02040602050305030304" pitchFamily="18" charset="0"/>
              </a:rPr>
              <a:t>– </a:t>
            </a:r>
            <a:r>
              <a:rPr lang="en-US" sz="2400" dirty="0" err="1">
                <a:latin typeface="Book Antiqua" panose="02040602050305030304" pitchFamily="18" charset="0"/>
              </a:rPr>
              <a:t>podstawa</a:t>
            </a:r>
            <a:r>
              <a:rPr lang="en-US" sz="2400" dirty="0">
                <a:latin typeface="Book Antiqua" panose="02040602050305030304" pitchFamily="18" charset="0"/>
              </a:rPr>
              <a:t>  </a:t>
            </a:r>
            <a:r>
              <a:rPr lang="en-US" sz="2400" dirty="0" err="1">
                <a:latin typeface="Book Antiqua" panose="02040602050305030304" pitchFamily="18" charset="0"/>
              </a:rPr>
              <a:t>obliczenia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podatku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większa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niż</a:t>
            </a:r>
            <a:r>
              <a:rPr lang="en-US" sz="2400" dirty="0">
                <a:latin typeface="Book Antiqua" panose="02040602050305030304" pitchFamily="18" charset="0"/>
              </a:rPr>
              <a:t> 135.000,00 </a:t>
            </a:r>
            <a:r>
              <a:rPr lang="en-US" sz="2400" dirty="0" err="1">
                <a:latin typeface="Book Antiqua" panose="02040602050305030304" pitchFamily="18" charset="0"/>
              </a:rPr>
              <a:t>zł</a:t>
            </a:r>
            <a:endParaRPr lang="en-US" sz="2400" dirty="0">
              <a:latin typeface="Book Antiqua" panose="02040602050305030304" pitchFamily="18" charset="0"/>
            </a:endParaRP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b="1" dirty="0" err="1">
                <a:latin typeface="Book Antiqua" panose="02040602050305030304" pitchFamily="18" charset="0"/>
              </a:rPr>
              <a:t>Poziom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podwyższony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 err="1">
                <a:latin typeface="Book Antiqua" panose="02040602050305030304" pitchFamily="18" charset="0"/>
              </a:rPr>
              <a:t>Próg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dochodu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miesięcznego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jednego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członka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gospodarstwa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domowego</a:t>
            </a:r>
            <a:r>
              <a:rPr lang="en-US" sz="2400" dirty="0">
                <a:latin typeface="Book Antiqua" panose="02040602050305030304" pitchFamily="18" charset="0"/>
              </a:rPr>
              <a:t>: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• </a:t>
            </a:r>
            <a:r>
              <a:rPr lang="en-US" sz="2400" b="1" dirty="0">
                <a:latin typeface="Book Antiqua" panose="02040602050305030304" pitchFamily="18" charset="0"/>
              </a:rPr>
              <a:t>2 250 </a:t>
            </a:r>
            <a:r>
              <a:rPr lang="en-US" sz="2400" b="1" dirty="0" err="1">
                <a:latin typeface="Book Antiqua" panose="02040602050305030304" pitchFamily="18" charset="0"/>
              </a:rPr>
              <a:t>zł</a:t>
            </a:r>
            <a:r>
              <a:rPr lang="en-US" sz="2400" dirty="0">
                <a:latin typeface="Book Antiqua" panose="02040602050305030304" pitchFamily="18" charset="0"/>
              </a:rPr>
              <a:t> w </a:t>
            </a:r>
            <a:r>
              <a:rPr lang="en-US" sz="2400" dirty="0" err="1">
                <a:latin typeface="Book Antiqua" panose="02040602050305030304" pitchFamily="18" charset="0"/>
              </a:rPr>
              <a:t>gospodarstwie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wieloosobowym</a:t>
            </a:r>
            <a:r>
              <a:rPr lang="en-US" sz="2400" dirty="0">
                <a:latin typeface="Book Antiqua" panose="02040602050305030304" pitchFamily="18" charset="0"/>
              </a:rPr>
              <a:t>,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• </a:t>
            </a:r>
            <a:r>
              <a:rPr lang="en-US" sz="2400" b="1" dirty="0">
                <a:latin typeface="Book Antiqua" panose="02040602050305030304" pitchFamily="18" charset="0"/>
              </a:rPr>
              <a:t>3 150 </a:t>
            </a:r>
            <a:r>
              <a:rPr lang="en-US" sz="2400" b="1" dirty="0" err="1">
                <a:latin typeface="Book Antiqua" panose="02040602050305030304" pitchFamily="18" charset="0"/>
              </a:rPr>
              <a:t>zł</a:t>
            </a:r>
            <a:r>
              <a:rPr lang="en-US" sz="2400" dirty="0">
                <a:latin typeface="Book Antiqua" panose="02040602050305030304" pitchFamily="18" charset="0"/>
              </a:rPr>
              <a:t> w </a:t>
            </a:r>
            <a:r>
              <a:rPr lang="en-US" sz="2400" dirty="0" err="1">
                <a:latin typeface="Book Antiqua" panose="02040602050305030304" pitchFamily="18" charset="0"/>
              </a:rPr>
              <a:t>gospodarstwie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jednoosobowym</a:t>
            </a:r>
            <a:r>
              <a:rPr lang="en-US" sz="2400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Book Antiqua" panose="02040602050305030304" pitchFamily="18" charset="0"/>
              </a:rPr>
              <a:t>Roczny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przychód</a:t>
            </a:r>
            <a:r>
              <a:rPr lang="en-US" sz="2400" dirty="0">
                <a:latin typeface="Book Antiqua" panose="02040602050305030304" pitchFamily="18" charset="0"/>
              </a:rPr>
              <a:t> z </a:t>
            </a:r>
            <a:r>
              <a:rPr lang="en-US" sz="2400" dirty="0" err="1">
                <a:latin typeface="Book Antiqua" panose="02040602050305030304" pitchFamily="18" charset="0"/>
              </a:rPr>
              <a:t>tytułu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prowadzenia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działalności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gospodarczej</a:t>
            </a:r>
            <a:r>
              <a:rPr lang="en-US" sz="2400" dirty="0">
                <a:latin typeface="Book Antiqua" panose="02040602050305030304" pitchFamily="18" charset="0"/>
              </a:rPr>
              <a:t>* – max. </a:t>
            </a:r>
            <a:r>
              <a:rPr lang="en-US" sz="2400" b="1" dirty="0" err="1">
                <a:latin typeface="Book Antiqua" panose="02040602050305030304" pitchFamily="18" charset="0"/>
              </a:rPr>
              <a:t>czterdziestokrotność</a:t>
            </a:r>
            <a:r>
              <a:rPr lang="en-US" sz="2400" dirty="0">
                <a:latin typeface="Book Antiqua" panose="02040602050305030304" pitchFamily="18" charset="0"/>
              </a:rPr>
              <a:t> </a:t>
            </a:r>
            <a:r>
              <a:rPr lang="en-US" sz="2400" dirty="0" err="1">
                <a:latin typeface="Book Antiqua" panose="02040602050305030304" pitchFamily="18" charset="0"/>
              </a:rPr>
              <a:t>kwoty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minimalnego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wynagrodzenia</a:t>
            </a:r>
            <a:r>
              <a:rPr lang="en-US" sz="2400" dirty="0">
                <a:latin typeface="Book Antiqua" panose="02040602050305030304" pitchFamily="18" charset="0"/>
              </a:rPr>
              <a:t> za </a:t>
            </a:r>
            <a:r>
              <a:rPr lang="en-US" sz="2400" dirty="0" err="1">
                <a:latin typeface="Book Antiqua" panose="02040602050305030304" pitchFamily="18" charset="0"/>
              </a:rPr>
              <a:t>pracę</a:t>
            </a:r>
            <a:r>
              <a:rPr lang="en-US" sz="2400" dirty="0"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endParaRPr lang="pl-PL" sz="24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pl-PL" sz="17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EB781E3-AF52-3175-B795-C994868BF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595" y="266803"/>
            <a:ext cx="1643972" cy="1602127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20311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7B61C6-4217-06F1-52E3-6A2DE1064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Book Antiqua" panose="02040602050305030304" pitchFamily="18" charset="0"/>
              </a:rPr>
              <a:t>Poziom</a:t>
            </a:r>
            <a:r>
              <a:rPr lang="en-US" sz="4800" dirty="0">
                <a:latin typeface="Book Antiqua" panose="02040602050305030304" pitchFamily="18" charset="0"/>
              </a:rPr>
              <a:t> </a:t>
            </a:r>
            <a:r>
              <a:rPr lang="en-US" sz="4800" dirty="0" err="1">
                <a:latin typeface="Book Antiqua" panose="02040602050305030304" pitchFamily="18" charset="0"/>
              </a:rPr>
              <a:t>dofinansowania</a:t>
            </a:r>
            <a:endParaRPr lang="en-US" sz="4800" dirty="0">
              <a:latin typeface="Book Antiqua" panose="02040602050305030304" pitchFamily="18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9F603D41-3A83-629D-D41D-36E68C82D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10748"/>
            <a:ext cx="10515600" cy="4666215"/>
          </a:xfrm>
          <a:noFill/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b="1" dirty="0" err="1">
                <a:latin typeface="Book Antiqua" panose="02040602050305030304" pitchFamily="18" charset="0"/>
              </a:rPr>
              <a:t>Poziom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najwyższy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 err="1">
                <a:latin typeface="Book Antiqua" panose="02040602050305030304" pitchFamily="18" charset="0"/>
              </a:rPr>
              <a:t>Próg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dochodu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miesięcznego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jednego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członka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gospodarstwa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domowego</a:t>
            </a:r>
            <a:r>
              <a:rPr lang="en-US" sz="2400" dirty="0">
                <a:latin typeface="Book Antiqua" panose="02040602050305030304" pitchFamily="18" charset="0"/>
              </a:rPr>
              <a:t>: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• </a:t>
            </a:r>
            <a:r>
              <a:rPr lang="en-US" sz="2400" b="1" dirty="0">
                <a:latin typeface="Book Antiqua" panose="02040602050305030304" pitchFamily="18" charset="0"/>
              </a:rPr>
              <a:t>1 300 </a:t>
            </a:r>
            <a:r>
              <a:rPr lang="en-US" sz="2400" b="1" dirty="0" err="1">
                <a:latin typeface="Book Antiqua" panose="02040602050305030304" pitchFamily="18" charset="0"/>
              </a:rPr>
              <a:t>zł</a:t>
            </a:r>
            <a:r>
              <a:rPr lang="en-US" sz="2400" dirty="0">
                <a:latin typeface="Book Antiqua" panose="02040602050305030304" pitchFamily="18" charset="0"/>
              </a:rPr>
              <a:t> w </a:t>
            </a:r>
            <a:r>
              <a:rPr lang="en-US" sz="2400" dirty="0" err="1">
                <a:latin typeface="Book Antiqua" panose="02040602050305030304" pitchFamily="18" charset="0"/>
              </a:rPr>
              <a:t>gospodarstwie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wieloosobowym</a:t>
            </a:r>
            <a:r>
              <a:rPr lang="en-US" sz="2400" dirty="0">
                <a:latin typeface="Book Antiqua" panose="02040602050305030304" pitchFamily="18" charset="0"/>
              </a:rPr>
              <a:t>,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• </a:t>
            </a:r>
            <a:r>
              <a:rPr lang="en-US" sz="2400" b="1" dirty="0">
                <a:latin typeface="Book Antiqua" panose="02040602050305030304" pitchFamily="18" charset="0"/>
              </a:rPr>
              <a:t>1 800 </a:t>
            </a:r>
            <a:r>
              <a:rPr lang="en-US" sz="2400" b="1" dirty="0" err="1">
                <a:latin typeface="Book Antiqua" panose="02040602050305030304" pitchFamily="18" charset="0"/>
              </a:rPr>
              <a:t>zł</a:t>
            </a:r>
            <a:r>
              <a:rPr lang="en-US" sz="2400" dirty="0">
                <a:latin typeface="Book Antiqua" panose="02040602050305030304" pitchFamily="18" charset="0"/>
              </a:rPr>
              <a:t> w </a:t>
            </a:r>
            <a:r>
              <a:rPr lang="en-US" sz="2400" dirty="0" err="1">
                <a:latin typeface="Book Antiqua" panose="02040602050305030304" pitchFamily="18" charset="0"/>
              </a:rPr>
              <a:t>gospodarstwie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jednoosobowym</a:t>
            </a:r>
            <a:r>
              <a:rPr lang="en-US" sz="2400" dirty="0">
                <a:latin typeface="Book Antiqua" panose="02040602050305030304" pitchFamily="18" charset="0"/>
              </a:rPr>
              <a:t>,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Book Antiqua" panose="02040602050305030304" pitchFamily="18" charset="0"/>
              </a:rPr>
              <a:t>Roczny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przychód</a:t>
            </a:r>
            <a:r>
              <a:rPr lang="en-US" sz="2400" dirty="0">
                <a:latin typeface="Book Antiqua" panose="02040602050305030304" pitchFamily="18" charset="0"/>
              </a:rPr>
              <a:t> z </a:t>
            </a:r>
            <a:r>
              <a:rPr lang="en-US" sz="2400" dirty="0" err="1">
                <a:latin typeface="Book Antiqua" panose="02040602050305030304" pitchFamily="18" charset="0"/>
              </a:rPr>
              <a:t>tytułu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prowadzenia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działalności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gospodarczej</a:t>
            </a:r>
            <a:r>
              <a:rPr lang="en-US" sz="2400" dirty="0">
                <a:latin typeface="Book Antiqua" panose="02040602050305030304" pitchFamily="18" charset="0"/>
              </a:rPr>
              <a:t>* – max. </a:t>
            </a:r>
            <a:r>
              <a:rPr lang="en-US" sz="2400" b="1" dirty="0" err="1">
                <a:latin typeface="Book Antiqua" panose="02040602050305030304" pitchFamily="18" charset="0"/>
              </a:rPr>
              <a:t>dwunastokrotność</a:t>
            </a:r>
            <a:r>
              <a:rPr lang="en-US" sz="2400" dirty="0">
                <a:latin typeface="Book Antiqua" panose="02040602050305030304" pitchFamily="18" charset="0"/>
              </a:rPr>
              <a:t> </a:t>
            </a:r>
            <a:r>
              <a:rPr lang="en-US" sz="2400" dirty="0" err="1">
                <a:latin typeface="Book Antiqua" panose="02040602050305030304" pitchFamily="18" charset="0"/>
              </a:rPr>
              <a:t>kwoty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minimalnego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wynagrodzenia</a:t>
            </a:r>
            <a:r>
              <a:rPr lang="en-US" sz="2400" dirty="0">
                <a:latin typeface="Book Antiqua" panose="02040602050305030304" pitchFamily="18" charset="0"/>
              </a:rPr>
              <a:t> za </a:t>
            </a:r>
            <a:r>
              <a:rPr lang="en-US" sz="2400" dirty="0" err="1">
                <a:latin typeface="Book Antiqua" panose="02040602050305030304" pitchFamily="18" charset="0"/>
              </a:rPr>
              <a:t>pracę</a:t>
            </a:r>
            <a:r>
              <a:rPr lang="en-US" sz="2400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Book Antiqua" panose="02040602050305030304" pitchFamily="18" charset="0"/>
              </a:rPr>
              <a:t>Dofinansowanie</a:t>
            </a:r>
            <a:r>
              <a:rPr lang="en-US" sz="2400" dirty="0">
                <a:latin typeface="Book Antiqua" panose="02040602050305030304" pitchFamily="18" charset="0"/>
              </a:rPr>
              <a:t> w </a:t>
            </a:r>
            <a:r>
              <a:rPr lang="en-US" sz="2400" dirty="0" err="1">
                <a:latin typeface="Book Antiqua" panose="02040602050305030304" pitchFamily="18" charset="0"/>
              </a:rPr>
              <a:t>najwyższym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progu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tylko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dla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budynku</a:t>
            </a:r>
            <a:r>
              <a:rPr lang="en-US" sz="2400" dirty="0">
                <a:latin typeface="Book Antiqua" panose="02040602050305030304" pitchFamily="18" charset="0"/>
              </a:rPr>
              <a:t>/</a:t>
            </a:r>
            <a:r>
              <a:rPr lang="en-US" sz="2400" dirty="0" err="1">
                <a:latin typeface="Book Antiqua" panose="02040602050305030304" pitchFamily="18" charset="0"/>
              </a:rPr>
              <a:t>lokalu</a:t>
            </a:r>
            <a:r>
              <a:rPr lang="en-US" sz="2400" dirty="0">
                <a:latin typeface="Book Antiqua" panose="02040602050305030304" pitchFamily="18" charset="0"/>
              </a:rPr>
              <a:t>, w </a:t>
            </a:r>
            <a:r>
              <a:rPr lang="en-US" sz="2400" dirty="0" err="1">
                <a:latin typeface="Book Antiqua" panose="02040602050305030304" pitchFamily="18" charset="0"/>
              </a:rPr>
              <a:t>którym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zapotrzebowanie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energię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użytkową</a:t>
            </a:r>
            <a:r>
              <a:rPr lang="en-US" sz="2400" dirty="0">
                <a:latin typeface="Book Antiqua" panose="02040602050305030304" pitchFamily="18" charset="0"/>
              </a:rPr>
              <a:t> do </a:t>
            </a:r>
            <a:r>
              <a:rPr lang="en-US" sz="2400" dirty="0" err="1">
                <a:latin typeface="Book Antiqua" panose="02040602050305030304" pitchFamily="18" charset="0"/>
              </a:rPr>
              <a:t>ogrzewania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wynosi</a:t>
            </a:r>
            <a:r>
              <a:rPr lang="en-US" sz="2400" dirty="0">
                <a:latin typeface="Book Antiqua" panose="02040602050305030304" pitchFamily="18" charset="0"/>
              </a:rPr>
              <a:t> </a:t>
            </a:r>
            <a:r>
              <a:rPr lang="en-US" sz="2400" b="1" dirty="0" err="1">
                <a:latin typeface="Book Antiqua" panose="02040602050305030304" pitchFamily="18" charset="0"/>
              </a:rPr>
              <a:t>powyżej</a:t>
            </a:r>
            <a:r>
              <a:rPr lang="en-US" sz="2400" b="1" dirty="0">
                <a:latin typeface="Book Antiqua" panose="02040602050305030304" pitchFamily="18" charset="0"/>
              </a:rPr>
              <a:t> 140 kWh</a:t>
            </a:r>
            <a:r>
              <a:rPr lang="en-US" sz="2400" dirty="0">
                <a:latin typeface="Book Antiqua" panose="02040602050305030304" pitchFamily="18" charset="0"/>
              </a:rPr>
              <a:t>/(m² </a:t>
            </a:r>
            <a:r>
              <a:rPr lang="en-US" sz="2400" dirty="0" err="1">
                <a:latin typeface="Book Antiqua" panose="02040602050305030304" pitchFamily="18" charset="0"/>
              </a:rPr>
              <a:t>rok</a:t>
            </a:r>
            <a:r>
              <a:rPr lang="en-US" sz="2400" dirty="0">
                <a:latin typeface="Book Antiqua" panose="02040602050305030304" pitchFamily="18" charset="0"/>
              </a:rPr>
              <a:t>).</a:t>
            </a:r>
            <a:endParaRPr lang="pl-PL" sz="2400" dirty="0">
              <a:latin typeface="Book Antiqua" panose="0204060205030503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pl-PL" sz="2200" dirty="0"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endParaRPr lang="pl-PL" sz="2200" dirty="0">
              <a:latin typeface="Book Antiqua" panose="0204060205030503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1EA6CDF-9EC4-8FEA-D94A-111A99BA6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05" y="365125"/>
            <a:ext cx="1616309" cy="168805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2192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D9CDB6-B7DA-5869-628D-4C29DCCE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Book Antiqua" panose="02040602050305030304" pitchFamily="18" charset="0"/>
              </a:rPr>
              <a:t>Na co </a:t>
            </a:r>
            <a:r>
              <a:rPr lang="en-US" dirty="0" err="1">
                <a:latin typeface="Book Antiqua" panose="02040602050305030304" pitchFamily="18" charset="0"/>
              </a:rPr>
              <a:t>dostaniesz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dofinansowanie</a:t>
            </a:r>
            <a:r>
              <a:rPr lang="en-US" dirty="0">
                <a:latin typeface="Book Antiqua" panose="02040602050305030304" pitchFamily="18" charset="0"/>
              </a:rPr>
              <a:t>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1EDD9E-FFB4-58D0-453C-F6DA611EA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24000"/>
            <a:ext cx="10515599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Book Antiqua" panose="02040602050305030304" pitchFamily="18" charset="0"/>
              </a:rPr>
              <a:t>Weź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bezzwrotne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dofinansowanie</a:t>
            </a:r>
            <a:r>
              <a:rPr lang="en-US" sz="2400" b="1" dirty="0">
                <a:latin typeface="Book Antiqua" panose="02040602050305030304" pitchFamily="18" charset="0"/>
              </a:rPr>
              <a:t> </a:t>
            </a:r>
            <a:r>
              <a:rPr lang="en-US" sz="2400" b="1" dirty="0" err="1">
                <a:latin typeface="Book Antiqua" panose="02040602050305030304" pitchFamily="18" charset="0"/>
              </a:rPr>
              <a:t>na</a:t>
            </a:r>
            <a:r>
              <a:rPr lang="en-US" sz="2400" b="1" dirty="0">
                <a:latin typeface="Book Antiqua" panose="02040602050305030304" pitchFamily="18" charset="0"/>
              </a:rPr>
              <a:t>:</a:t>
            </a:r>
            <a:endParaRPr lang="en-US" sz="2400" dirty="0">
              <a:latin typeface="Book Antiqua" panose="020406020503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Wymianę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kopciucha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nowe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efektywne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</a:t>
            </a:r>
            <a:r>
              <a:rPr lang="en-US" sz="2400" dirty="0">
                <a:latin typeface="Book Antiqua" panose="02040602050305030304" pitchFamily="18" charset="0"/>
              </a:rPr>
              <a:t> </a:t>
            </a:r>
            <a:r>
              <a:rPr lang="en-US" sz="2400" dirty="0" err="1">
                <a:latin typeface="Book Antiqua" panose="02040602050305030304" pitchFamily="18" charset="0"/>
              </a:rPr>
              <a:t>ekologiczne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źródło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ciepła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Modernizację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lub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wykonanie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instalacji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grzewczej</a:t>
            </a:r>
            <a:r>
              <a:rPr lang="en-US" sz="2400" dirty="0">
                <a:latin typeface="Book Antiqua" panose="0204060205030503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Ocieplenie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budynku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Wymianę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okien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</a:t>
            </a:r>
            <a:r>
              <a:rPr lang="en-US" sz="2400" dirty="0">
                <a:latin typeface="Book Antiqua" panose="02040602050305030304" pitchFamily="18" charset="0"/>
              </a:rPr>
              <a:t> </a:t>
            </a:r>
            <a:r>
              <a:rPr lang="en-US" sz="2400" dirty="0" err="1">
                <a:latin typeface="Book Antiqua" panose="02040602050305030304" pitchFamily="18" charset="0"/>
              </a:rPr>
              <a:t>drzwi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Zakup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rekuperacji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czyli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wentylacji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mechanicznej</a:t>
            </a:r>
            <a:r>
              <a:rPr lang="en-US" sz="2400" dirty="0">
                <a:latin typeface="Book Antiqua" panose="02040602050305030304" pitchFamily="18" charset="0"/>
              </a:rPr>
              <a:t> z </a:t>
            </a:r>
            <a:r>
              <a:rPr lang="en-US" sz="2400" dirty="0" err="1">
                <a:latin typeface="Book Antiqua" panose="02040602050305030304" pitchFamily="18" charset="0"/>
              </a:rPr>
              <a:t>odzyskiem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ciepła</a:t>
            </a:r>
            <a:r>
              <a:rPr lang="en-US" sz="2400" dirty="0">
                <a:latin typeface="Book Antiqua" panose="0204060205030503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Ocenę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stanu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energetycznego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Twojego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domu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</a:t>
            </a:r>
            <a:r>
              <a:rPr lang="en-US" sz="2400" dirty="0">
                <a:latin typeface="Book Antiqua" panose="02040602050305030304" pitchFamily="18" charset="0"/>
              </a:rPr>
              <a:t> </a:t>
            </a:r>
            <a:r>
              <a:rPr lang="en-US" sz="2400" dirty="0" err="1">
                <a:latin typeface="Book Antiqua" panose="02040602050305030304" pitchFamily="18" charset="0"/>
              </a:rPr>
              <a:t>wskazanie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najlepszego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rozwiązania</a:t>
            </a:r>
            <a:r>
              <a:rPr lang="en-US" sz="2400" dirty="0">
                <a:latin typeface="Book Antiqua" panose="02040602050305030304" pitchFamily="18" charset="0"/>
              </a:rPr>
              <a:t> (</a:t>
            </a:r>
            <a:r>
              <a:rPr lang="en-US" sz="2400" dirty="0" err="1">
                <a:latin typeface="Book Antiqua" panose="02040602050305030304" pitchFamily="18" charset="0"/>
              </a:rPr>
              <a:t>obowiązkowe</a:t>
            </a:r>
            <a:r>
              <a:rPr lang="en-US" sz="2400" dirty="0">
                <a:latin typeface="Book Antiqua" panose="02040602050305030304" pitchFamily="18" charset="0"/>
              </a:rPr>
              <a:t> w </a:t>
            </a:r>
            <a:r>
              <a:rPr lang="en-US" sz="2400" dirty="0" err="1">
                <a:latin typeface="Book Antiqua" panose="02040602050305030304" pitchFamily="18" charset="0"/>
              </a:rPr>
              <a:t>nowym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programie</a:t>
            </a:r>
            <a:r>
              <a:rPr lang="en-US" sz="2400" dirty="0">
                <a:latin typeface="Book Antiqua" panose="02040602050305030304" pitchFamily="18" charset="0"/>
              </a:rPr>
              <a:t>: </a:t>
            </a:r>
            <a:r>
              <a:rPr lang="en-US" sz="2400" dirty="0" err="1">
                <a:latin typeface="Book Antiqua" panose="02040602050305030304" pitchFamily="18" charset="0"/>
              </a:rPr>
              <a:t>audyt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</a:t>
            </a:r>
            <a:r>
              <a:rPr lang="en-US" sz="2400" dirty="0">
                <a:latin typeface="Book Antiqua" panose="02040602050305030304" pitchFamily="18" charset="0"/>
              </a:rPr>
              <a:t> </a:t>
            </a:r>
            <a:r>
              <a:rPr lang="en-US" sz="2400" dirty="0" err="1">
                <a:latin typeface="Book Antiqua" panose="02040602050305030304" pitchFamily="18" charset="0"/>
              </a:rPr>
              <a:t>dokument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podsumowujący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audyt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energetyczny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oraz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świadectwo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charakterystyki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energetycznej</a:t>
            </a:r>
            <a:r>
              <a:rPr lang="en-US" sz="2400" dirty="0">
                <a:latin typeface="Book Antiqua" panose="02040602050305030304" pitchFamily="18" charset="0"/>
              </a:rPr>
              <a:t>).</a:t>
            </a:r>
          </a:p>
          <a:p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0FA32D5-6100-210B-F92A-AC800354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57" y="351481"/>
            <a:ext cx="1386039" cy="14475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27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1F539D-AFA2-13AE-B58C-205E9C9B5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083" y="228036"/>
            <a:ext cx="6359012" cy="180730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 dirty="0" err="1">
                <a:latin typeface="Book Antiqua" panose="02040602050305030304" pitchFamily="18" charset="0"/>
              </a:rPr>
              <a:t>Spotkanie</a:t>
            </a:r>
            <a:r>
              <a:rPr lang="en-US" sz="3500" b="1" dirty="0">
                <a:latin typeface="Book Antiqua" panose="02040602050305030304" pitchFamily="18" charset="0"/>
              </a:rPr>
              <a:t> w </a:t>
            </a:r>
            <a:r>
              <a:rPr lang="en-US" sz="3500" b="1" dirty="0" err="1">
                <a:latin typeface="Book Antiqua" panose="02040602050305030304" pitchFamily="18" charset="0"/>
              </a:rPr>
              <a:t>Punkcie</a:t>
            </a:r>
            <a:r>
              <a:rPr lang="en-US" sz="3500" b="1" dirty="0">
                <a:latin typeface="Book Antiqua" panose="02040602050305030304" pitchFamily="18" charset="0"/>
              </a:rPr>
              <a:t> </a:t>
            </a:r>
            <a:r>
              <a:rPr lang="en-US" sz="3500" b="1" dirty="0" err="1">
                <a:latin typeface="Book Antiqua" panose="02040602050305030304" pitchFamily="18" charset="0"/>
              </a:rPr>
              <a:t>Konsultacyjno</a:t>
            </a:r>
            <a:r>
              <a:rPr lang="en-US" sz="3500" b="1" dirty="0">
                <a:latin typeface="Book Antiqua" panose="02040602050305030304" pitchFamily="18" charset="0"/>
              </a:rPr>
              <a:t> </a:t>
            </a:r>
            <a:r>
              <a:rPr lang="en-US" sz="3500" b="1" dirty="0" err="1">
                <a:latin typeface="Book Antiqua" panose="02040602050305030304" pitchFamily="18" charset="0"/>
              </a:rPr>
              <a:t>Informacyjnym</a:t>
            </a:r>
            <a:r>
              <a:rPr lang="en-US" sz="3500" b="1" dirty="0">
                <a:latin typeface="Book Antiqua" panose="02040602050305030304" pitchFamily="18" charset="0"/>
              </a:rPr>
              <a:t> </a:t>
            </a:r>
            <a:br>
              <a:rPr lang="en-US" sz="3500" b="1" dirty="0">
                <a:latin typeface="Book Antiqua" panose="02040602050305030304" pitchFamily="18" charset="0"/>
              </a:rPr>
            </a:br>
            <a:r>
              <a:rPr lang="en-US" sz="3500" b="1" dirty="0">
                <a:latin typeface="Book Antiqua" panose="02040602050305030304" pitchFamily="18" charset="0"/>
              </a:rPr>
              <a:t>w UM </a:t>
            </a:r>
            <a:r>
              <a:rPr lang="en-US" sz="3500" b="1" dirty="0" err="1">
                <a:latin typeface="Book Antiqua" panose="02040602050305030304" pitchFamily="18" charset="0"/>
              </a:rPr>
              <a:t>Oleśnicy</a:t>
            </a:r>
            <a:endParaRPr lang="en-US" sz="3500" dirty="0">
              <a:latin typeface="Book Antiqua" panose="02040602050305030304" pitchFamily="18" charset="0"/>
            </a:endParaRPr>
          </a:p>
        </p:txBody>
      </p:sp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E7DD6BFA-3207-94B2-87F8-56CF767B13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5744827" y="681037"/>
            <a:ext cx="5998585" cy="4736537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287C5E6-5AC2-5570-0CC2-7CD584C12B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537555"/>
            <a:ext cx="4992329" cy="363940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latin typeface="Book Antiqua" panose="02040602050305030304" pitchFamily="18" charset="0"/>
              </a:rPr>
              <a:t>Indywidualne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podejście</a:t>
            </a:r>
            <a:r>
              <a:rPr lang="en-US" sz="2200" dirty="0">
                <a:latin typeface="Book Antiqua" panose="02040602050305030304" pitchFamily="18" charset="0"/>
              </a:rPr>
              <a:t>, </a:t>
            </a:r>
            <a:r>
              <a:rPr lang="en-US" sz="2200" dirty="0" err="1">
                <a:latin typeface="Book Antiqua" panose="02040602050305030304" pitchFamily="18" charset="0"/>
              </a:rPr>
              <a:t>nawiązanie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kontaktu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oraz</a:t>
            </a:r>
            <a:r>
              <a:rPr lang="en-US" sz="2200" dirty="0">
                <a:latin typeface="Book Antiqua" panose="02040602050305030304" pitchFamily="18" charset="0"/>
              </a:rPr>
              <a:t>  </a:t>
            </a:r>
            <a:r>
              <a:rPr lang="en-US" sz="2200" dirty="0" err="1">
                <a:latin typeface="Book Antiqua" panose="02040602050305030304" pitchFamily="18" charset="0"/>
              </a:rPr>
              <a:t>zbudowanie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zaufania</a:t>
            </a:r>
            <a:r>
              <a:rPr lang="en-US" sz="2200" dirty="0">
                <a:latin typeface="Book Antiqua" panose="02040602050305030304" pitchFamily="18" charset="0"/>
              </a:rPr>
              <a:t>. </a:t>
            </a:r>
          </a:p>
          <a:p>
            <a:pPr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latin typeface="Book Antiqua" panose="02040602050305030304" pitchFamily="18" charset="0"/>
              </a:rPr>
              <a:t>Wyjaśnienie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zagadnień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Programu</a:t>
            </a:r>
            <a:r>
              <a:rPr lang="en-US" sz="2200" dirty="0">
                <a:latin typeface="Book Antiqua" panose="02040602050305030304" pitchFamily="18" charset="0"/>
              </a:rPr>
              <a:t>.</a:t>
            </a: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latin typeface="Book Antiqua" panose="02040602050305030304" pitchFamily="18" charset="0"/>
              </a:rPr>
              <a:t>Przedstawienie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korzyści</a:t>
            </a:r>
            <a:r>
              <a:rPr lang="en-US" sz="2200" dirty="0">
                <a:latin typeface="Book Antiqua" panose="02040602050305030304" pitchFamily="18" charset="0"/>
              </a:rPr>
              <a:t> z  </a:t>
            </a:r>
            <a:r>
              <a:rPr lang="en-US" sz="2200" dirty="0" err="1">
                <a:latin typeface="Book Antiqua" panose="02040602050305030304" pitchFamily="18" charset="0"/>
              </a:rPr>
              <a:t>wykonania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audytu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energetycznego</a:t>
            </a:r>
            <a:r>
              <a:rPr lang="en-US" sz="2200" dirty="0">
                <a:latin typeface="Book Antiqua" panose="02040602050305030304" pitchFamily="18" charset="0"/>
              </a:rPr>
              <a:t>.</a:t>
            </a:r>
          </a:p>
          <a:p>
            <a:pPr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latin typeface="Book Antiqua" panose="02040602050305030304" pitchFamily="18" charset="0"/>
              </a:rPr>
              <a:t>Ocena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poziomu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dofinansowania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poprzez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rozeznanie</a:t>
            </a:r>
            <a:r>
              <a:rPr lang="en-US" sz="2200" dirty="0">
                <a:latin typeface="Book Antiqua" panose="02040602050305030304" pitchFamily="18" charset="0"/>
              </a:rPr>
              <a:t> w </a:t>
            </a:r>
            <a:r>
              <a:rPr lang="en-US" sz="2200" dirty="0" err="1">
                <a:latin typeface="Book Antiqua" panose="02040602050305030304" pitchFamily="18" charset="0"/>
              </a:rPr>
              <a:t>sytuacji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wnioskodawcy</a:t>
            </a:r>
            <a:r>
              <a:rPr lang="en-US" sz="2200" dirty="0">
                <a:latin typeface="Book Antiqua" panose="02040602050305030304" pitchFamily="18" charset="0"/>
              </a:rPr>
              <a:t>. </a:t>
            </a: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latin typeface="Book Antiqua" panose="02040602050305030304" pitchFamily="18" charset="0"/>
              </a:rPr>
              <a:t>Przekazanie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materiałów</a:t>
            </a:r>
            <a:r>
              <a:rPr lang="en-US" sz="2200" dirty="0">
                <a:latin typeface="Book Antiqua" panose="02040602050305030304" pitchFamily="18" charset="0"/>
              </a:rPr>
              <a:t> do </a:t>
            </a:r>
            <a:r>
              <a:rPr lang="en-US" sz="2200" dirty="0" err="1">
                <a:latin typeface="Book Antiqua" panose="02040602050305030304" pitchFamily="18" charset="0"/>
              </a:rPr>
              <a:t>przygotowania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wniosku</a:t>
            </a:r>
            <a:r>
              <a:rPr lang="en-US" sz="2200" dirty="0">
                <a:latin typeface="Book Antiqua" panose="02040602050305030304" pitchFamily="18" charset="0"/>
              </a:rPr>
              <a:t> o </a:t>
            </a:r>
            <a:r>
              <a:rPr lang="en-US" sz="2200" dirty="0" err="1">
                <a:latin typeface="Book Antiqua" panose="02040602050305030304" pitchFamily="18" charset="0"/>
              </a:rPr>
              <a:t>dofinansowanie</a:t>
            </a:r>
            <a:r>
              <a:rPr lang="en-US" sz="2200" dirty="0">
                <a:latin typeface="Book Antiqua" panose="02040602050305030304" pitchFamily="18" charset="0"/>
              </a:rPr>
              <a:t>.</a:t>
            </a: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latin typeface="Book Antiqua" panose="02040602050305030304" pitchFamily="18" charset="0"/>
              </a:rPr>
              <a:t>Umówienie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się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na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kolejne</a:t>
            </a:r>
            <a:r>
              <a:rPr lang="en-US" sz="2200" dirty="0">
                <a:latin typeface="Book Antiqua" panose="02040602050305030304" pitchFamily="18" charset="0"/>
              </a:rPr>
              <a:t> </a:t>
            </a:r>
            <a:r>
              <a:rPr lang="en-US" sz="2200" dirty="0" err="1">
                <a:latin typeface="Book Antiqua" panose="02040602050305030304" pitchFamily="18" charset="0"/>
              </a:rPr>
              <a:t>spotkanie</a:t>
            </a:r>
            <a:r>
              <a:rPr lang="en-US" sz="2200" dirty="0">
                <a:latin typeface="Book Antiqua" panose="02040602050305030304" pitchFamily="18" charset="0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846954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F864B-35F5-F18A-BB64-938BE1BDB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45B5A6-F1FC-A894-B4AB-A6A076541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359012" cy="180730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500" b="1" dirty="0" err="1">
                <a:latin typeface="Book Antiqua" panose="02040602050305030304" pitchFamily="18" charset="0"/>
              </a:rPr>
              <a:t>Spotkanie</a:t>
            </a:r>
            <a:r>
              <a:rPr lang="en-US" sz="3500" b="1" dirty="0">
                <a:latin typeface="Book Antiqua" panose="02040602050305030304" pitchFamily="18" charset="0"/>
              </a:rPr>
              <a:t> w </a:t>
            </a:r>
            <a:r>
              <a:rPr lang="en-US" sz="3500" b="1" dirty="0" err="1">
                <a:latin typeface="Book Antiqua" panose="02040602050305030304" pitchFamily="18" charset="0"/>
              </a:rPr>
              <a:t>Punkcie</a:t>
            </a:r>
            <a:r>
              <a:rPr lang="en-US" sz="3500" b="1" dirty="0">
                <a:latin typeface="Book Antiqua" panose="02040602050305030304" pitchFamily="18" charset="0"/>
              </a:rPr>
              <a:t> </a:t>
            </a:r>
            <a:r>
              <a:rPr lang="en-US" sz="3500" b="1" dirty="0" err="1">
                <a:latin typeface="Book Antiqua" panose="02040602050305030304" pitchFamily="18" charset="0"/>
              </a:rPr>
              <a:t>Konsultacyjno</a:t>
            </a:r>
            <a:r>
              <a:rPr lang="en-US" sz="3500" b="1" dirty="0">
                <a:latin typeface="Book Antiqua" panose="02040602050305030304" pitchFamily="18" charset="0"/>
              </a:rPr>
              <a:t> </a:t>
            </a:r>
            <a:r>
              <a:rPr lang="en-US" sz="3500" b="1" dirty="0" err="1">
                <a:latin typeface="Book Antiqua" panose="02040602050305030304" pitchFamily="18" charset="0"/>
              </a:rPr>
              <a:t>Informacyjnym</a:t>
            </a:r>
            <a:r>
              <a:rPr lang="en-US" sz="3500" b="1" dirty="0">
                <a:latin typeface="Book Antiqua" panose="02040602050305030304" pitchFamily="18" charset="0"/>
              </a:rPr>
              <a:t> </a:t>
            </a:r>
            <a:br>
              <a:rPr lang="en-US" sz="3500" b="1" dirty="0">
                <a:latin typeface="Book Antiqua" panose="02040602050305030304" pitchFamily="18" charset="0"/>
              </a:rPr>
            </a:br>
            <a:r>
              <a:rPr lang="en-US" sz="3500" b="1" dirty="0">
                <a:latin typeface="Book Antiqua" panose="02040602050305030304" pitchFamily="18" charset="0"/>
              </a:rPr>
              <a:t>w UM </a:t>
            </a:r>
            <a:r>
              <a:rPr lang="en-US" sz="3500" b="1" dirty="0" err="1">
                <a:latin typeface="Book Antiqua" panose="02040602050305030304" pitchFamily="18" charset="0"/>
              </a:rPr>
              <a:t>Oleśnicy</a:t>
            </a:r>
            <a:endParaRPr lang="en-US" sz="3500" dirty="0">
              <a:latin typeface="Book Antiqua" panose="02040602050305030304" pitchFamily="18" charset="0"/>
            </a:endParaRPr>
          </a:p>
        </p:txBody>
      </p:sp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94BF7C79-3131-54D8-41D1-2606ACB1B94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6314173" y="715673"/>
            <a:ext cx="5859034" cy="4626347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8392A7D-6BD6-D3C5-6186-74EC4C192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464067"/>
            <a:ext cx="5745480" cy="4158114"/>
          </a:xfr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600" dirty="0" err="1">
                <a:latin typeface="Book Antiqua" panose="02040602050305030304" pitchFamily="18" charset="0"/>
              </a:rPr>
              <a:t>Przygotowanie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wniosku</a:t>
            </a:r>
            <a:r>
              <a:rPr lang="en-US" sz="4600" dirty="0">
                <a:latin typeface="Book Antiqua" panose="02040602050305030304" pitchFamily="18" charset="0"/>
              </a:rPr>
              <a:t> o </a:t>
            </a:r>
            <a:r>
              <a:rPr lang="en-US" sz="4600" dirty="0" err="1">
                <a:latin typeface="Book Antiqua" panose="02040602050305030304" pitchFamily="18" charset="0"/>
              </a:rPr>
              <a:t>dofinansowanie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br>
              <a:rPr lang="en-US" sz="4600" dirty="0">
                <a:latin typeface="Book Antiqua" panose="02040602050305030304" pitchFamily="18" charset="0"/>
              </a:rPr>
            </a:br>
            <a:r>
              <a:rPr lang="en-US" sz="4600" dirty="0">
                <a:latin typeface="Book Antiqua" panose="02040602050305030304" pitchFamily="18" charset="0"/>
              </a:rPr>
              <a:t>w </a:t>
            </a:r>
            <a:r>
              <a:rPr lang="en-US" sz="4600" dirty="0" err="1">
                <a:latin typeface="Book Antiqua" panose="02040602050305030304" pitchFamily="18" charset="0"/>
              </a:rPr>
              <a:t>oparciu</a:t>
            </a:r>
            <a:r>
              <a:rPr lang="en-US" sz="4600" dirty="0">
                <a:latin typeface="Book Antiqua" panose="02040602050305030304" pitchFamily="18" charset="0"/>
              </a:rPr>
              <a:t> o </a:t>
            </a:r>
            <a:r>
              <a:rPr lang="en-US" sz="4600" dirty="0" err="1">
                <a:latin typeface="Book Antiqua" panose="02040602050305030304" pitchFamily="18" charset="0"/>
              </a:rPr>
              <a:t>przedstawione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informacje</a:t>
            </a:r>
            <a:r>
              <a:rPr lang="en-US" sz="4600" dirty="0">
                <a:latin typeface="Book Antiqua" panose="02040602050305030304" pitchFamily="18" charset="0"/>
              </a:rPr>
              <a:t>.</a:t>
            </a:r>
          </a:p>
          <a:p>
            <a:pPr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6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600" dirty="0" err="1">
                <a:latin typeface="Book Antiqua" panose="02040602050305030304" pitchFamily="18" charset="0"/>
              </a:rPr>
              <a:t>Udostępnienie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wymaganych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dokumentów</a:t>
            </a:r>
            <a:r>
              <a:rPr lang="en-US" sz="4600" dirty="0">
                <a:latin typeface="Book Antiqua" panose="02040602050305030304" pitchFamily="18" charset="0"/>
              </a:rPr>
              <a:t> do </a:t>
            </a:r>
            <a:r>
              <a:rPr lang="en-US" sz="4600" dirty="0" err="1">
                <a:latin typeface="Book Antiqua" panose="02040602050305030304" pitchFamily="18" charset="0"/>
              </a:rPr>
              <a:t>rozliczenia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wniosków</a:t>
            </a:r>
            <a:r>
              <a:rPr lang="en-US" sz="4600" dirty="0">
                <a:latin typeface="Book Antiqua" panose="02040602050305030304" pitchFamily="18" charset="0"/>
              </a:rPr>
              <a:t> o </a:t>
            </a:r>
            <a:r>
              <a:rPr lang="en-US" sz="4600" dirty="0" err="1">
                <a:latin typeface="Book Antiqua" panose="02040602050305030304" pitchFamily="18" charset="0"/>
              </a:rPr>
              <a:t>płatność</a:t>
            </a:r>
            <a:r>
              <a:rPr lang="en-US" sz="4600" dirty="0">
                <a:latin typeface="Book Antiqua" panose="02040602050305030304" pitchFamily="18" charset="0"/>
              </a:rPr>
              <a:t>.</a:t>
            </a: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6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600" dirty="0" err="1">
                <a:latin typeface="Book Antiqua" panose="02040602050305030304" pitchFamily="18" charset="0"/>
              </a:rPr>
              <a:t>Konsultacje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telefoniczne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i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osobiste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podczas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przygotowania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dokumentacji</a:t>
            </a:r>
            <a:r>
              <a:rPr lang="en-US" sz="4600" dirty="0">
                <a:latin typeface="Book Antiqua" panose="02040602050305030304" pitchFamily="18" charset="0"/>
              </a:rPr>
              <a:t> do </a:t>
            </a:r>
            <a:r>
              <a:rPr lang="en-US" sz="4600" dirty="0" err="1">
                <a:latin typeface="Book Antiqua" panose="02040602050305030304" pitchFamily="18" charset="0"/>
              </a:rPr>
              <a:t>wniosku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br>
              <a:rPr lang="en-US" sz="4600" dirty="0">
                <a:latin typeface="Book Antiqua" panose="02040602050305030304" pitchFamily="18" charset="0"/>
              </a:rPr>
            </a:br>
            <a:r>
              <a:rPr lang="en-US" sz="4600" dirty="0">
                <a:latin typeface="Book Antiqua" panose="02040602050305030304" pitchFamily="18" charset="0"/>
              </a:rPr>
              <a:t>o </a:t>
            </a:r>
            <a:r>
              <a:rPr lang="en-US" sz="4600" dirty="0" err="1">
                <a:latin typeface="Book Antiqua" panose="02040602050305030304" pitchFamily="18" charset="0"/>
              </a:rPr>
              <a:t>płatność</a:t>
            </a:r>
            <a:r>
              <a:rPr lang="en-US" sz="4600" dirty="0">
                <a:latin typeface="Book Antiqua" panose="02040602050305030304" pitchFamily="18" charset="0"/>
              </a:rPr>
              <a:t>.</a:t>
            </a: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6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600" dirty="0" err="1">
                <a:latin typeface="Book Antiqua" panose="02040602050305030304" pitchFamily="18" charset="0"/>
              </a:rPr>
              <a:t>Wizyta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operatora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podczas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inwestycji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nieruchomości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beneficjenta</a:t>
            </a:r>
            <a:r>
              <a:rPr lang="en-US" sz="4600" dirty="0">
                <a:latin typeface="Book Antiqua" panose="02040602050305030304" pitchFamily="18" charset="0"/>
              </a:rPr>
              <a:t>.</a:t>
            </a:r>
          </a:p>
          <a:p>
            <a:pPr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6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600" dirty="0" err="1">
                <a:latin typeface="Book Antiqua" panose="02040602050305030304" pitchFamily="18" charset="0"/>
              </a:rPr>
              <a:t>Przygotowanie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wniosku</a:t>
            </a:r>
            <a:r>
              <a:rPr lang="en-US" sz="4600" dirty="0">
                <a:latin typeface="Book Antiqua" panose="02040602050305030304" pitchFamily="18" charset="0"/>
              </a:rPr>
              <a:t> o </a:t>
            </a:r>
            <a:r>
              <a:rPr lang="en-US" sz="4600" dirty="0" err="1">
                <a:latin typeface="Book Antiqua" panose="02040602050305030304" pitchFamily="18" charset="0"/>
              </a:rPr>
              <a:t>płatność</a:t>
            </a:r>
            <a:r>
              <a:rPr lang="en-US" sz="4600" dirty="0">
                <a:latin typeface="Book Antiqua" panose="02040602050305030304" pitchFamily="18" charset="0"/>
              </a:rPr>
              <a:t>. </a:t>
            </a: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6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600" dirty="0" err="1">
                <a:latin typeface="Book Antiqua" panose="02040602050305030304" pitchFamily="18" charset="0"/>
              </a:rPr>
              <a:t>Korekta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wniosku</a:t>
            </a:r>
            <a:r>
              <a:rPr lang="en-US" sz="4600" dirty="0">
                <a:latin typeface="Book Antiqua" panose="02040602050305030304" pitchFamily="18" charset="0"/>
              </a:rPr>
              <a:t> o </a:t>
            </a:r>
            <a:r>
              <a:rPr lang="en-US" sz="4600" dirty="0" err="1">
                <a:latin typeface="Book Antiqua" panose="02040602050305030304" pitchFamily="18" charset="0"/>
              </a:rPr>
              <a:t>dofinansowanie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br>
              <a:rPr lang="en-US" sz="4600" dirty="0">
                <a:latin typeface="Book Antiqua" panose="02040602050305030304" pitchFamily="18" charset="0"/>
              </a:rPr>
            </a:br>
            <a:r>
              <a:rPr lang="en-US" sz="4600" dirty="0" err="1">
                <a:latin typeface="Book Antiqua" panose="02040602050305030304" pitchFamily="18" charset="0"/>
              </a:rPr>
              <a:t>i</a:t>
            </a:r>
            <a:r>
              <a:rPr lang="en-US" sz="4600" dirty="0">
                <a:latin typeface="Book Antiqua" panose="02040602050305030304" pitchFamily="18" charset="0"/>
              </a:rPr>
              <a:t> o </a:t>
            </a:r>
            <a:r>
              <a:rPr lang="en-US" sz="4600" dirty="0" err="1">
                <a:latin typeface="Book Antiqua" panose="02040602050305030304" pitchFamily="18" charset="0"/>
              </a:rPr>
              <a:t>płatność</a:t>
            </a:r>
            <a:r>
              <a:rPr lang="en-US" sz="4600" dirty="0">
                <a:latin typeface="Book Antiqua" panose="02040602050305030304" pitchFamily="18" charset="0"/>
              </a:rPr>
              <a:t>.</a:t>
            </a: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6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600" dirty="0" err="1">
                <a:latin typeface="Book Antiqua" panose="02040602050305030304" pitchFamily="18" charset="0"/>
              </a:rPr>
              <a:t>Wysyłanie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r>
              <a:rPr lang="en-US" sz="4600" dirty="0" err="1">
                <a:latin typeface="Book Antiqua" panose="02040602050305030304" pitchFamily="18" charset="0"/>
              </a:rPr>
              <a:t>wniosków</a:t>
            </a:r>
            <a:r>
              <a:rPr lang="en-US" sz="4600" dirty="0">
                <a:latin typeface="Book Antiqua" panose="02040602050305030304" pitchFamily="18" charset="0"/>
              </a:rPr>
              <a:t>/</a:t>
            </a:r>
            <a:r>
              <a:rPr lang="en-US" sz="4600" dirty="0" err="1">
                <a:latin typeface="Book Antiqua" panose="02040602050305030304" pitchFamily="18" charset="0"/>
              </a:rPr>
              <a:t>korekt</a:t>
            </a:r>
            <a:r>
              <a:rPr lang="en-US" sz="4600" dirty="0">
                <a:latin typeface="Book Antiqua" panose="02040602050305030304" pitchFamily="18" charset="0"/>
              </a:rPr>
              <a:t>  o </a:t>
            </a:r>
            <a:r>
              <a:rPr lang="en-US" sz="4600" dirty="0" err="1">
                <a:latin typeface="Book Antiqua" panose="02040602050305030304" pitchFamily="18" charset="0"/>
              </a:rPr>
              <a:t>dofinansowanie</a:t>
            </a:r>
            <a:r>
              <a:rPr lang="en-US" sz="4600" dirty="0">
                <a:latin typeface="Book Antiqua" panose="02040602050305030304" pitchFamily="18" charset="0"/>
              </a:rPr>
              <a:t> </a:t>
            </a:r>
            <a:br>
              <a:rPr lang="en-US" sz="4600" dirty="0">
                <a:latin typeface="Book Antiqua" panose="02040602050305030304" pitchFamily="18" charset="0"/>
              </a:rPr>
            </a:br>
            <a:r>
              <a:rPr lang="en-US" sz="4600" dirty="0" err="1">
                <a:latin typeface="Book Antiqua" panose="02040602050305030304" pitchFamily="18" charset="0"/>
              </a:rPr>
              <a:t>i</a:t>
            </a:r>
            <a:r>
              <a:rPr lang="en-US" sz="4600" dirty="0">
                <a:latin typeface="Book Antiqua" panose="02040602050305030304" pitchFamily="18" charset="0"/>
              </a:rPr>
              <a:t> o </a:t>
            </a:r>
            <a:r>
              <a:rPr lang="en-US" sz="4600" dirty="0" err="1">
                <a:latin typeface="Book Antiqua" panose="02040602050305030304" pitchFamily="18" charset="0"/>
              </a:rPr>
              <a:t>płatność</a:t>
            </a:r>
            <a:r>
              <a:rPr lang="en-US" sz="4600" dirty="0">
                <a:latin typeface="Book Antiqua" panose="02040602050305030304" pitchFamily="18" charset="0"/>
              </a:rPr>
              <a:t> do </a:t>
            </a:r>
            <a:r>
              <a:rPr lang="en-US" sz="4600" dirty="0" err="1">
                <a:latin typeface="Book Antiqua" panose="02040602050305030304" pitchFamily="18" charset="0"/>
              </a:rPr>
              <a:t>WFOŚiGW</a:t>
            </a:r>
            <a:r>
              <a:rPr lang="en-US" sz="4600" dirty="0">
                <a:latin typeface="Book Antiqua" panose="02040602050305030304" pitchFamily="18" charset="0"/>
              </a:rPr>
              <a:t> we </a:t>
            </a:r>
            <a:r>
              <a:rPr lang="en-US" sz="4600" dirty="0" err="1">
                <a:latin typeface="Book Antiqua" panose="02040602050305030304" pitchFamily="18" charset="0"/>
              </a:rPr>
              <a:t>Wrocławiu</a:t>
            </a:r>
            <a:endParaRPr lang="en-US" sz="4600" dirty="0">
              <a:latin typeface="Book Antiqua" panose="02040602050305030304" pitchFamily="18" charset="0"/>
            </a:endParaRPr>
          </a:p>
          <a:p>
            <a:pPr marL="285750" indent="-2286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Book Antiqua" panose="02040602050305030304" pitchFamily="18" charset="0"/>
            </a:endParaRPr>
          </a:p>
          <a:p>
            <a:pPr marL="57150">
              <a:spcBef>
                <a:spcPts val="0"/>
              </a:spcBef>
              <a:buClr>
                <a:srgbClr val="C00000"/>
              </a:buClr>
            </a:pPr>
            <a:endParaRPr lang="en-US" sz="2200" dirty="0">
              <a:latin typeface="Book Antiqua" panose="02040602050305030304" pitchFamily="18" charset="0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97250535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TM03457503[[fn=Cytat]]</Template>
  <TotalTime>1661</TotalTime>
  <Words>659</Words>
  <Application>Microsoft Office PowerPoint</Application>
  <PresentationFormat>Panoramiczny</PresentationFormat>
  <Paragraphs>89</Paragraphs>
  <Slides>11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Book Antiqua</vt:lpstr>
      <vt:lpstr>Calibri</vt:lpstr>
      <vt:lpstr>Calibri Light</vt:lpstr>
      <vt:lpstr>Wingdings</vt:lpstr>
      <vt:lpstr>Motyw pakietu Office</vt:lpstr>
      <vt:lpstr>PROGRAM PRIORYTETOWY  „CZYSTE POWIETRZE”  realizowany  w Mieście Oleśnica</vt:lpstr>
      <vt:lpstr>Gmina Oleśnica w programie  „Czyste Powietrze”</vt:lpstr>
      <vt:lpstr>Program priorytetowy “Czyste Powietrze””</vt:lpstr>
      <vt:lpstr>Dla kogo dedykowany jest  Program “Czyste Powietrze”</vt:lpstr>
      <vt:lpstr>Poziom dofinansowania</vt:lpstr>
      <vt:lpstr>Poziom dofinansowania</vt:lpstr>
      <vt:lpstr>Na co dostaniesz dofinansowanie?</vt:lpstr>
      <vt:lpstr>Spotkanie w Punkcie Konsultacyjno Informacyjnym  w UM Oleśnicy</vt:lpstr>
      <vt:lpstr>Spotkanie w Punkcie Konsultacyjno Informacyjnym  w UM Oleśnicy</vt:lpstr>
      <vt:lpstr>Szczegółowe Informacje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Eliza Kołcz</dc:creator>
  <cp:lastModifiedBy>Iwona Ozimina</cp:lastModifiedBy>
  <cp:revision>54</cp:revision>
  <dcterms:created xsi:type="dcterms:W3CDTF">2025-12-31T10:34:42Z</dcterms:created>
  <dcterms:modified xsi:type="dcterms:W3CDTF">2026-06-03T06:18:03Z</dcterms:modified>
</cp:coreProperties>
</file>