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69" r:id="rId4"/>
    <p:sldId id="270" r:id="rId5"/>
    <p:sldId id="284" r:id="rId6"/>
    <p:sldId id="285" r:id="rId7"/>
    <p:sldId id="286" r:id="rId8"/>
    <p:sldId id="283" r:id="rId9"/>
    <p:sldId id="282" r:id="rId10"/>
    <p:sldId id="281" r:id="rId11"/>
    <p:sldId id="280" r:id="rId12"/>
    <p:sldId id="279" r:id="rId13"/>
    <p:sldId id="278" r:id="rId14"/>
    <p:sldId id="277" r:id="rId15"/>
    <p:sldId id="274" r:id="rId16"/>
    <p:sldId id="273" r:id="rId17"/>
    <p:sldId id="287" r:id="rId18"/>
    <p:sldId id="272" r:id="rId19"/>
    <p:sldId id="271" r:id="rId20"/>
    <p:sldId id="268" r:id="rId21"/>
    <p:sldId id="267" r:id="rId22"/>
    <p:sldId id="266" r:id="rId23"/>
    <p:sldId id="265" r:id="rId24"/>
    <p:sldId id="264" r:id="rId25"/>
    <p:sldId id="263" r:id="rId26"/>
    <p:sldId id="262" r:id="rId27"/>
    <p:sldId id="261" r:id="rId28"/>
    <p:sldId id="260" r:id="rId29"/>
  </p:sldIdLst>
  <p:sldSz cx="9144000" cy="5143500" type="screen16x9"/>
  <p:notesSz cx="6858000" cy="9144000"/>
  <p:embeddedFontLst>
    <p:embeddedFont>
      <p:font typeface="Noto Sans" panose="020B0502040504020204" pitchFamily="34" charset="0"/>
      <p:regular r:id="rId31"/>
      <p:bold r:id="rId32"/>
      <p:italic r:id="rId33"/>
      <p:boldItalic r:id="rId34"/>
    </p:embeddedFont>
    <p:embeddedFont>
      <p:font typeface="Poppins" panose="00000500000000000000" pitchFamily="2" charset="-18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42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FFDBA70-7C13-09B1-C467-F88A975D3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D346D41C-9A72-4440-C4EF-4D728537FE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E6EE67D3-81EB-50F9-947B-AC8B1FB5F5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094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B6DDD19B-9F1C-F0BD-D5EB-66486F3D7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B07367BD-1C0E-A1D7-5D27-2DE0E44B21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4A8CF50A-1CF0-D7DD-B387-C57CFCA20F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7555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A73CBF9-2B47-5E2F-294F-75E9F3A9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45A2063B-F105-8CBF-C202-F0525F6630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CDB3A013-D796-3069-DA30-C35D52BB1A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802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8E30BEB5-F343-404E-0915-9400E13D3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F3979969-B5E4-9F14-3095-A30249262F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CB475D86-3A2C-1F2D-69E3-36A7AB9352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9095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2B29464-A35A-D16E-9568-873937AC5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8AA66FFA-CAA2-C5C3-EA88-EBD86E4D2A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948B9F68-5E09-EAAC-B398-02B9A246E2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017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6907518-083A-84BA-5A6E-8EF29579D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1CB08B45-E77B-146D-A6BB-11EA39196F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2544B532-3D09-6FC1-379E-745DFD89C1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727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3FF74E83-DF5A-7704-81E6-A0475425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1C93822D-044F-8BCA-7413-95C41D659A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797D5104-D189-0CAE-789F-56E447F744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4178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0B839FD-FC16-8A7E-AB58-117661C6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F4ED44C5-53E7-AFAC-07CA-918A5DE7CD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630C1E7B-5331-FECE-3F03-BAD0DA0E0A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659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DC5BEDE-14A7-E834-6925-18E429E8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BEB8F2A9-F019-C71F-E7D9-A63986FA1F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EC103E09-7DE6-9872-503F-503247116A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1536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B2AFB3D-3F3B-70A5-B651-DA0C1D173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84DECEF0-75AE-CD2D-9A41-5284BB1827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16E01B74-F7CF-AC43-CDB9-9E38FFA946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2881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0D76884-24FF-D6F6-A88A-43CD1443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13A6F0C8-8F46-775C-534C-845F4F074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AB271489-C42D-2D4C-D349-1DEDF1F2BE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6483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E3A0260-0A94-4D3E-E2B9-FD53810A4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D665EF27-788A-F37A-CE70-1C20C56D71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340F1ABB-B08D-9393-17F5-F04865579E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2509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5291EF2-65B7-BF13-5205-F639EE66E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38CCB73D-3D9A-6F46-6DB7-5A43DEA36F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913D039E-466B-A8EA-1229-F20B3B641A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2197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FEA33B3F-C4BB-5D42-BCDF-7D0C4C63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6A033FBD-1923-35B9-25AC-50B4A7384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9F6BC0BD-7DD6-4D11-B6AF-3314B4BD6A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1246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23B59DE-3944-DB46-D944-F8F4A7DBB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7B3F9F4B-DFAA-60BE-A10B-C754DC066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2ED87145-59AB-52F2-58D6-BA50162588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9005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16E13B9-6DB8-A1F9-4C90-C2D5855FF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3806584F-7A13-0189-8A02-CBBFC1A0EB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A29BE2A0-AD63-C9C6-8A08-EBCB49C786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794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307CB35-8EB1-8914-71C8-EDD636AEE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4E09AB18-AC1B-A581-0DA1-BD4516D123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1691D01B-47C9-EA8D-2CB5-445DB5A47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565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6214B35-E7F1-542C-CB80-AC9FD3757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BA2936EC-D0F2-D225-F5C2-7F65B99B40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46C9AD4E-9FE3-56E4-130E-A20DF59B1E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6261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82938E33-F2FE-8623-97DC-D3E823A16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2292E73F-7696-E756-1D0B-C8BD967FDD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D573B14C-FA6F-AE7F-E04F-CF2223AB7E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9133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8376F7DA-FB31-B622-27B0-A1C775422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7B8DFE48-8B49-AD7E-9D9F-66FC43FEB4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CA13BCE0-658B-3DF2-68D7-B0FECE2C6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425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5E9D7B8-065A-A5ED-AB78-556098A5B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6134DAC0-6331-4DA4-1759-90EDAF5540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5B98B658-F628-EF0B-C28B-9756B075D1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0221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D14F3577-EE46-49CB-4251-8C677255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47D9CE21-AF4C-0BBA-175A-445168F43E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D0C683BC-A9CB-BFFF-7704-8170D89576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6529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8164E0DE-D83C-4B2C-379E-E241C768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D08A8CEF-AB42-C968-E52D-7FC039669D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6E076CFD-2B24-8F08-DF0F-2E1F0957AB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2597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B4E3670-01EE-78A3-C12A-44B2C8079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C4F3B18F-2127-F01E-E326-3DFECBAB97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FC141D92-A032-402D-FDAF-0478F0237D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471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79B2A2D-0AE7-A02A-A890-643F768A7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1A69CD14-BCAD-518F-55D2-8D311222C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9DEF7AE6-1640-0ADE-2A2F-A5B7471E49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920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3B60018-9874-A0CE-7528-7BE80B9C2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0abcc5179_2_165:notes">
            <a:extLst>
              <a:ext uri="{FF2B5EF4-FFF2-40B4-BE49-F238E27FC236}">
                <a16:creationId xmlns:a16="http://schemas.microsoft.com/office/drawing/2014/main" id="{A20FD013-1CE0-62D5-BE06-76C0DD5342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0abcc5179_2_165:notes">
            <a:extLst>
              <a:ext uri="{FF2B5EF4-FFF2-40B4-BE49-F238E27FC236}">
                <a16:creationId xmlns:a16="http://schemas.microsoft.com/office/drawing/2014/main" id="{CFD874AE-60B1-0281-E662-20D71156EA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401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923025" y="3652975"/>
            <a:ext cx="5853900" cy="10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 sz="2400">
                <a:solidFill>
                  <a:srgbClr val="66666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923025" y="1273238"/>
            <a:ext cx="6909300" cy="24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58030" y="4698098"/>
            <a:ext cx="547800" cy="39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275" y="115875"/>
            <a:ext cx="1320650" cy="5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6926" y="256900"/>
            <a:ext cx="1152525" cy="3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" y="1750063"/>
            <a:ext cx="18669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645800" y="2150850"/>
            <a:ext cx="5852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1440" y="118550"/>
            <a:ext cx="1281995" cy="49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624" y="102200"/>
            <a:ext cx="463828" cy="52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 II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1923025" y="3652975"/>
            <a:ext cx="5853900" cy="10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CE1E"/>
              </a:buClr>
              <a:buSzPts val="2400"/>
              <a:buNone/>
              <a:defRPr sz="2400">
                <a:solidFill>
                  <a:srgbClr val="EDCE1E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ctrTitle"/>
          </p:nvPr>
        </p:nvSpPr>
        <p:spPr>
          <a:xfrm>
            <a:off x="1923025" y="1273238"/>
            <a:ext cx="6909300" cy="24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58030" y="4698098"/>
            <a:ext cx="547800" cy="39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25" name="Google Shape;2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275" y="115875"/>
            <a:ext cx="1320650" cy="5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6926" y="256900"/>
            <a:ext cx="1152525" cy="3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" y="1750063"/>
            <a:ext cx="18669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 II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645800" y="2150850"/>
            <a:ext cx="5852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EDCE1E"/>
              </a:buClr>
              <a:buSzPts val="3600"/>
              <a:buNone/>
              <a:defRPr sz="3600">
                <a:solidFill>
                  <a:srgbClr val="EDCE1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31" name="Google Shape;3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1440" y="118550"/>
            <a:ext cx="1281995" cy="49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624" y="102200"/>
            <a:ext cx="463828" cy="52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+ zdjęcie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>
            <a:spLocks noGrp="1"/>
          </p:cNvSpPr>
          <p:nvPr>
            <p:ph type="pic" idx="2"/>
          </p:nvPr>
        </p:nvSpPr>
        <p:spPr>
          <a:xfrm>
            <a:off x="5846175" y="75"/>
            <a:ext cx="3313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1508775" y="578775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1508775" y="1389600"/>
            <a:ext cx="43374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+ opis + treść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5043100" y="-125"/>
            <a:ext cx="4101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1444200" y="1233175"/>
            <a:ext cx="3414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ubTitle" idx="1"/>
          </p:nvPr>
        </p:nvSpPr>
        <p:spPr>
          <a:xfrm>
            <a:off x="1444200" y="2841675"/>
            <a:ext cx="33594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5421000" y="724075"/>
            <a:ext cx="3414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ża liczb">
  <p:cSld name="BIG_NUMB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DC3A3A"/>
              </a:buClr>
              <a:buSzPts val="12000"/>
              <a:buNone/>
              <a:defRPr sz="12000">
                <a:solidFill>
                  <a:srgbClr val="DC3A3A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 idx="2"/>
          </p:nvPr>
        </p:nvSpPr>
        <p:spPr>
          <a:xfrm>
            <a:off x="1544600" y="174725"/>
            <a:ext cx="738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2104650" y="36520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łówny punkt II">
  <p:cSld name="MAIN_POINT_1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0" y="0"/>
            <a:ext cx="9144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2104650" y="365200"/>
            <a:ext cx="6367800" cy="4090800"/>
          </a:xfrm>
          <a:prstGeom prst="rect">
            <a:avLst/>
          </a:prstGeom>
          <a:effectLst>
            <a:outerShdw blurRad="114300" dist="38100" dir="3000000" algn="bl" rotWithShape="0">
              <a:srgbClr val="000000">
                <a:alpha val="58000"/>
              </a:srgbClr>
            </a:outerShdw>
          </a:effectLst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59" name="Google Shape;5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375"/>
            <a:ext cx="1243987" cy="515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djęcie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0" y="0"/>
            <a:ext cx="9144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2"/>
          <p:cNvSpPr/>
          <p:nvPr/>
        </p:nvSpPr>
        <p:spPr>
          <a:xfrm>
            <a:off x="0" y="4255350"/>
            <a:ext cx="4857900" cy="58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65" name="Google Shape;6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71175" y="4091675"/>
            <a:ext cx="882875" cy="8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9" y="2231949"/>
            <a:ext cx="1151375" cy="77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9699" y="517724"/>
            <a:ext cx="2054300" cy="1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590" y="203500"/>
            <a:ext cx="1281995" cy="49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djęcie II">
  <p:cSld name="CAPTION_ONLY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76" cy="51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0" y="4255350"/>
            <a:ext cx="4857900" cy="58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71175" y="4091675"/>
            <a:ext cx="882875" cy="8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9" y="2231949"/>
            <a:ext cx="1151375" cy="77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9699" y="517724"/>
            <a:ext cx="2054300" cy="1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590" y="203500"/>
            <a:ext cx="1281995" cy="49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"/>
              <a:buChar char="●"/>
              <a:defRPr sz="18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○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●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○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●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○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1923025" y="1273238"/>
            <a:ext cx="6909300" cy="24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PROJEKT BUDŻETU MIASTA OLEŚNICY </a:t>
            </a:r>
            <a:br>
              <a:rPr lang="pl-PL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NA ROK 2025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</a:t>
            </a:r>
            <a:endParaRPr dirty="0"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/>
              <a:t>Ogółem zaplanowano </a:t>
            </a:r>
            <a:r>
              <a:rPr lang="pl-PL" sz="1800" b="1" dirty="0"/>
              <a:t>253.235.633 zł </a:t>
            </a:r>
            <a:r>
              <a:rPr lang="pl-PL" sz="1800" dirty="0"/>
              <a:t>dochodów.</a:t>
            </a:r>
          </a:p>
          <a:p>
            <a:pPr algn="just">
              <a:spcBef>
                <a:spcPts val="1800"/>
              </a:spcBef>
            </a:pPr>
            <a:r>
              <a:rPr lang="pl-PL" sz="1800" b="1" dirty="0"/>
              <a:t>227.192.884 zł </a:t>
            </a:r>
            <a:r>
              <a:rPr lang="pl-PL" sz="1800" dirty="0"/>
              <a:t>to dochody bieżące.</a:t>
            </a:r>
          </a:p>
          <a:p>
            <a:pPr algn="just">
              <a:spcBef>
                <a:spcPts val="1800"/>
              </a:spcBef>
            </a:pPr>
            <a:r>
              <a:rPr lang="pl-PL" sz="1800" b="1" dirty="0"/>
              <a:t>26.042.749 zł </a:t>
            </a:r>
            <a:r>
              <a:rPr lang="pl-PL" sz="1800" dirty="0"/>
              <a:t>to dochody majątkowe, w skład których wchodzą dochody ze sprzedaży nieruchomości, dotacje unijne na inwestycje oraz dotacja na realizację programu „Ciepłe Mieszkanie”.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EB107E08-250A-131F-457F-09B09E9CD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FD06CB58-E98D-63D6-DFC0-5541A38C34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902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– nowa ustawa o dochodach </a:t>
            </a:r>
            <a:r>
              <a:rPr lang="pl-PL" sz="2800" b="1" dirty="0" err="1">
                <a:solidFill>
                  <a:schemeClr val="accent2">
                    <a:lumMod val="50000"/>
                  </a:schemeClr>
                </a:solidFill>
              </a:rPr>
              <a:t>jst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118B128B-277C-8493-A8B5-6191D42C98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463039"/>
            <a:ext cx="7393200" cy="31058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algn="just">
              <a:spcBef>
                <a:spcPts val="1800"/>
              </a:spcBef>
            </a:pPr>
            <a:r>
              <a:rPr lang="pl-PL" sz="1800" dirty="0"/>
              <a:t>W roku 2025 Miasto Oleśnica nie otrzyma już subwencji, a jedynie udziały w PIT i CIT.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Będzie to procent od dochodów podatników z terenu Miasta(do końca roku 2024 dochód samorządów z tytułu udziału w PIT i CIT naliczany jest na podstawie podatku należnego). Ma to być dochód podatników z ostatniego najbardziej aktualnego roku, za który dane o dochodach podatników są dostępne (czyli w praktyce za rok poprzedzający rok budżetowy o dwa lata). Przy czym dochód podatników PIT/CIT będzie waloryzowany do bieżącego roku budżetowego.</a:t>
            </a:r>
          </a:p>
        </p:txBody>
      </p:sp>
    </p:spTree>
    <p:extLst>
      <p:ext uri="{BB962C8B-B14F-4D97-AF65-F5344CB8AC3E}">
        <p14:creationId xmlns:p14="http://schemas.microsoft.com/office/powerpoint/2010/main" val="217841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F69F3A74-836D-F28A-F9AC-509CA6120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FD4EA6AA-B3DD-A0B3-F04E-89A73FCAD1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9452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 –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nowa ustawa o dochodach </a:t>
            </a:r>
            <a:r>
              <a:rPr lang="pl-PL" sz="2800" b="1" dirty="0" err="1">
                <a:solidFill>
                  <a:schemeClr val="accent2">
                    <a:lumMod val="50000"/>
                  </a:schemeClr>
                </a:solidFill>
              </a:rPr>
              <a:t>jst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4E800C85-4193-741D-6CBF-8FDD515F5A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267968"/>
            <a:ext cx="7393200" cy="37978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600"/>
              </a:spcBef>
            </a:pPr>
            <a:r>
              <a:rPr lang="pl-PL" sz="1200" dirty="0"/>
              <a:t>Na dochody JST nie będą już miały wpływu zmiany systemu podatkowego, takie jak odliczenia od dochodu, wprowadzane ulgi i zwolnienia podatkowe czy podwyższenia kwoty wolnej od podatku.</a:t>
            </a:r>
          </a:p>
          <a:p>
            <a:pPr algn="just">
              <a:spcBef>
                <a:spcPts val="600"/>
              </a:spcBef>
            </a:pPr>
            <a:r>
              <a:rPr lang="pl-PL" sz="1200" dirty="0"/>
              <a:t>Udział w PIT gmin będzie wynosił </a:t>
            </a:r>
            <a:r>
              <a:rPr lang="pl-PL" sz="1200" b="1" dirty="0"/>
              <a:t>7%</a:t>
            </a:r>
            <a:r>
              <a:rPr lang="pl-PL" sz="1200" dirty="0"/>
              <a:t>, a CIT </a:t>
            </a:r>
            <a:r>
              <a:rPr lang="pl-PL" sz="1200" b="1" dirty="0"/>
              <a:t>1,6%</a:t>
            </a:r>
            <a:r>
              <a:rPr lang="pl-PL" sz="1200" dirty="0"/>
              <a:t>.</a:t>
            </a:r>
          </a:p>
          <a:p>
            <a:pPr>
              <a:spcBef>
                <a:spcPts val="600"/>
              </a:spcBef>
            </a:pPr>
            <a:r>
              <a:rPr lang="pl-PL" sz="1200" dirty="0"/>
              <a:t>W kontekście budżetu na rok 2025 istotny jest art. 78 nowej ustawy. Ten przepis przejściowy stanowi, że dochody podatników podatku dochodowego ustala się na podstawie danych zawartych w złożonych za rok 2022 zeznaniach podatkowych, według stanu na dzień 10 marca 2024 r., i:</a:t>
            </a:r>
          </a:p>
          <a:p>
            <a:pPr lvl="1">
              <a:spcBef>
                <a:spcPts val="600"/>
              </a:spcBef>
              <a:buFont typeface="+mj-lt"/>
              <a:buAutoNum type="arabicPeriod"/>
            </a:pPr>
            <a:r>
              <a:rPr lang="pl-PL" sz="1200" dirty="0"/>
              <a:t>dochody podatników podatku dochodowego od osób fizycznych za 2022 rok waloryzuje się do 2025 r. o </a:t>
            </a:r>
            <a:r>
              <a:rPr lang="pl-PL" sz="1200" b="1" dirty="0"/>
              <a:t>37,1%.</a:t>
            </a:r>
            <a:endParaRPr lang="pl-PL" sz="1200" dirty="0"/>
          </a:p>
          <a:p>
            <a:pPr lvl="1">
              <a:spcBef>
                <a:spcPts val="600"/>
              </a:spcBef>
              <a:buFont typeface="+mj-lt"/>
              <a:buAutoNum type="arabicPeriod"/>
            </a:pPr>
            <a:r>
              <a:rPr lang="pl-PL" sz="1200" dirty="0"/>
              <a:t>dochody podatników podatku dochodowego od osób prawnych za 2022 rok waloryzuje się do 2025 r. o </a:t>
            </a:r>
            <a:r>
              <a:rPr lang="pl-PL" sz="1200" b="1" dirty="0"/>
              <a:t>29,5%.</a:t>
            </a:r>
            <a:endParaRPr lang="pl-PL" sz="1200" dirty="0"/>
          </a:p>
          <a:p>
            <a:pPr algn="just">
              <a:spcBef>
                <a:spcPts val="600"/>
              </a:spcBef>
            </a:pPr>
            <a:r>
              <a:rPr lang="pl-PL" sz="1200" dirty="0">
                <a:effectLst/>
              </a:rPr>
              <a:t>Samorządy mają też otrzymać udział w podatku PIT pobieranym w formie ryczałtu od przychodów ewidencjonowanych.</a:t>
            </a:r>
          </a:p>
        </p:txBody>
      </p:sp>
    </p:spTree>
    <p:extLst>
      <p:ext uri="{BB962C8B-B14F-4D97-AF65-F5344CB8AC3E}">
        <p14:creationId xmlns:p14="http://schemas.microsoft.com/office/powerpoint/2010/main" val="69631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34AD304D-EEF6-4ADC-9F4B-5C12F14FA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DFF3929F-F2B7-AD35-2259-7E46E1B9A8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9BC68A56-87FB-7ADB-D08C-E4E3ECB222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l-PL" sz="1700" dirty="0"/>
              <a:t>W roku 2024 łączne dochody z udziałów w PIT, CIT oraz wszystkich subwencji (oświatowej, rozwojowej, równoważącej, wyrównawczej) wyniosą </a:t>
            </a:r>
            <a:r>
              <a:rPr lang="pl-PL" sz="1700" b="1" dirty="0"/>
              <a:t>114.322.275 zł</a:t>
            </a:r>
            <a:r>
              <a:rPr lang="pl-PL" sz="1700" dirty="0"/>
              <a:t>.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Na rok 2025 zgodnie z zawiadomieniem Ministra Finansów zaplanowane dla Miasta dochody z PIT i CIT (i tylko z tych dwóch źródeł) wyniosą </a:t>
            </a:r>
            <a:r>
              <a:rPr lang="pl-PL" sz="1700" b="1" dirty="0"/>
              <a:t>139.269.182 zł</a:t>
            </a:r>
            <a:r>
              <a:rPr lang="pl-PL" sz="1700" dirty="0"/>
              <a:t>.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Wzrost dochodów wyniesie więc </a:t>
            </a:r>
            <a:r>
              <a:rPr lang="pl-PL" sz="1700" b="1" dirty="0"/>
              <a:t>24.946.907 zł</a:t>
            </a:r>
            <a:r>
              <a:rPr lang="pl-PL" sz="1700" dirty="0"/>
              <a:t>, to jest o </a:t>
            </a:r>
            <a:r>
              <a:rPr lang="pl-PL" sz="1700" b="1" dirty="0"/>
              <a:t>21,82 %</a:t>
            </a:r>
          </a:p>
        </p:txBody>
      </p:sp>
    </p:spTree>
    <p:extLst>
      <p:ext uri="{BB962C8B-B14F-4D97-AF65-F5344CB8AC3E}">
        <p14:creationId xmlns:p14="http://schemas.microsoft.com/office/powerpoint/2010/main" val="34641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9A98C810-EB31-AFE0-17B2-D708A79A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43AA285C-B010-BA04-038A-1CD92DE62D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368FF08E-1ECB-8A98-137D-78B57C25C9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l-PL" sz="1700" dirty="0"/>
              <a:t>Mimo wzrostu dochodów bieżących planowanie budżetowe skupione jest wokół zachowania reguły wynikającej z ustawy o finansach publicznych, stanowiącej, iż dochody planowane dochody bieżące muszą pokryć wydatki bieżące. 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Dynamiczny wzrost wydatków bieżących z ostatnich lat mocno zachwiał możliwościami gmin zachowania tej reguły.  </a:t>
            </a:r>
            <a:endParaRPr lang="pl-PL" sz="1700" b="1" dirty="0"/>
          </a:p>
        </p:txBody>
      </p:sp>
    </p:spTree>
    <p:extLst>
      <p:ext uri="{BB962C8B-B14F-4D97-AF65-F5344CB8AC3E}">
        <p14:creationId xmlns:p14="http://schemas.microsoft.com/office/powerpoint/2010/main" val="1144734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F12F4A5D-7A69-ACD1-25E5-71A829730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D874AB01-544A-EC71-E803-3F13DEC54E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E4C54A9A-1CD3-E57D-DE10-D8EB7A80E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15568"/>
            <a:ext cx="7393200" cy="38039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1200"/>
              </a:spcBef>
            </a:pPr>
            <a:r>
              <a:rPr lang="pl-PL" sz="1700" dirty="0"/>
              <a:t>Projekt budżetu Miasta Oleśnicy na rok 2025 przewiduje, iż planowane dochody bieżące przewyższą planowane wydatki bieżące o kwotę 1.319.398 zł.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Jest to tak zwana nadwyżka operacyjna, służąca w założeniu finansowaniu inwestycji.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Jak widać, aby inwestować, należy szukać innych źródeł dochodów, niż bieżące.</a:t>
            </a:r>
          </a:p>
          <a:p>
            <a:pPr algn="just">
              <a:spcBef>
                <a:spcPts val="1200"/>
              </a:spcBef>
            </a:pPr>
            <a:r>
              <a:rPr lang="pl-PL" sz="1700" dirty="0"/>
              <a:t>Inwestycje majątkowe pokrywane są z dochodów majątkowych, w tym z pozyskanych dotacji na inwestycje oraz z przychodów (obligacje, nadwyżki z lat ubiegłych).</a:t>
            </a:r>
          </a:p>
        </p:txBody>
      </p:sp>
    </p:spTree>
    <p:extLst>
      <p:ext uri="{BB962C8B-B14F-4D97-AF65-F5344CB8AC3E}">
        <p14:creationId xmlns:p14="http://schemas.microsoft.com/office/powerpoint/2010/main" val="50316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B81570D7-BF48-5DCC-E180-2D90DC0C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A642AAFB-6576-E7EE-B5BB-69F6AF6504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według ważniejszych źródeł</a:t>
            </a:r>
            <a:endParaRPr dirty="0"/>
          </a:p>
        </p:txBody>
      </p:sp>
      <p:pic>
        <p:nvPicPr>
          <p:cNvPr id="3" name="Symbol zastępczy zawartości 5">
            <a:extLst>
              <a:ext uri="{FF2B5EF4-FFF2-40B4-BE49-F238E27FC236}">
                <a16:creationId xmlns:a16="http://schemas.microsoft.com/office/drawing/2014/main" id="{49C142C6-14F3-19CD-186D-927CF13F3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683" y="986850"/>
            <a:ext cx="6103157" cy="4270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62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41A0D832-EB4F-33D5-5095-97E3189A3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077F7E6C-279A-D0E3-D5EA-5D641C0944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DOCHODY</a:t>
            </a:r>
            <a:endParaRPr dirty="0"/>
          </a:p>
        </p:txBody>
      </p:sp>
      <p:pic>
        <p:nvPicPr>
          <p:cNvPr id="3" name="Symbol zastępczy zawartości 8">
            <a:extLst>
              <a:ext uri="{FF2B5EF4-FFF2-40B4-BE49-F238E27FC236}">
                <a16:creationId xmlns:a16="http://schemas.microsoft.com/office/drawing/2014/main" id="{A5808375-6995-715C-4C9A-B90CAE25B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706" y="1302447"/>
            <a:ext cx="7209254" cy="31758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381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99282DB1-A62C-E1E8-E2AC-B76B7C875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40571BD3-908B-4DB3-DE4E-1F048C0F6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24944E47-EA7F-6F1C-7E16-4FE1C823F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spcBef>
                <a:spcPts val="1800"/>
              </a:spcBef>
            </a:pPr>
            <a:r>
              <a:rPr lang="pl-PL" sz="1800" dirty="0"/>
              <a:t>Ogółem zaplanowano </a:t>
            </a:r>
            <a:r>
              <a:rPr lang="pl-PL" sz="1800" b="1" dirty="0"/>
              <a:t>264.735.633 zł </a:t>
            </a:r>
            <a:r>
              <a:rPr lang="pl-PL" sz="1800" dirty="0"/>
              <a:t>wydatków.</a:t>
            </a:r>
          </a:p>
          <a:p>
            <a:pPr lvl="1" algn="just">
              <a:spcBef>
                <a:spcPts val="1800"/>
              </a:spcBef>
            </a:pPr>
            <a:r>
              <a:rPr lang="pl-PL" sz="1600" b="1" dirty="0"/>
              <a:t>225.873.486 zł </a:t>
            </a:r>
            <a:r>
              <a:rPr lang="pl-PL" sz="1600" dirty="0"/>
              <a:t>to wydatki bieżące.</a:t>
            </a:r>
          </a:p>
          <a:p>
            <a:pPr lvl="1" algn="just">
              <a:spcBef>
                <a:spcPts val="1800"/>
              </a:spcBef>
            </a:pPr>
            <a:r>
              <a:rPr lang="pl-PL" sz="1600" b="1" dirty="0"/>
              <a:t>38.862.147 zł </a:t>
            </a:r>
            <a:r>
              <a:rPr lang="pl-PL" sz="1600" dirty="0"/>
              <a:t>to wydatki majątkowe.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4789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7875388-A00F-FEFB-54D4-773AB043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D0869953-C21F-B439-3329-923491836B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</a:t>
            </a:r>
            <a:endParaRPr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1E6431D-0CEE-13F7-FEF9-994478C3C866}"/>
              </a:ext>
            </a:extLst>
          </p:cNvPr>
          <p:cNvSpPr>
            <a:spLocks noGrp="1"/>
          </p:cNvSpPr>
          <p:nvPr/>
        </p:nvSpPr>
        <p:spPr>
          <a:xfrm>
            <a:off x="1285376" y="4894975"/>
            <a:ext cx="5400600" cy="28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7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buNone/>
            </a:pPr>
            <a:r>
              <a:rPr lang="pl-PL" sz="1000" dirty="0">
                <a:latin typeface="+mj-lt"/>
              </a:rPr>
              <a:t>* - działy, których udział  w wydatkach ogółem stanowi mniej niż  3%</a:t>
            </a:r>
          </a:p>
        </p:txBody>
      </p:sp>
      <p:pic>
        <p:nvPicPr>
          <p:cNvPr id="7" name="Symbol zastępczy zawartości 7">
            <a:extLst>
              <a:ext uri="{FF2B5EF4-FFF2-40B4-BE49-F238E27FC236}">
                <a16:creationId xmlns:a16="http://schemas.microsoft.com/office/drawing/2014/main" id="{3F283D62-CE5E-6F24-42F0-92F5FFA4B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813" y="1060647"/>
            <a:ext cx="5278374" cy="3356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09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EF977F83-2A9F-D9E6-78D9-244688F94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E6BCECAC-8D86-303E-5F7F-15A84FFE56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MAJĄTKOWE</a:t>
            </a:r>
            <a:endParaRPr dirty="0"/>
          </a:p>
        </p:txBody>
      </p:sp>
      <p:pic>
        <p:nvPicPr>
          <p:cNvPr id="2" name="Symbol zastępczy zawartości 5">
            <a:extLst>
              <a:ext uri="{FF2B5EF4-FFF2-40B4-BE49-F238E27FC236}">
                <a16:creationId xmlns:a16="http://schemas.microsoft.com/office/drawing/2014/main" id="{74681D0D-53F6-55CF-7EFC-D3C028EFC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877" y="1152475"/>
            <a:ext cx="5388112" cy="34164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2FCF254-C775-648C-ECFF-B14472EA1DE5}"/>
              </a:ext>
            </a:extLst>
          </p:cNvPr>
          <p:cNvSpPr txBox="1"/>
          <p:nvPr/>
        </p:nvSpPr>
        <p:spPr>
          <a:xfrm>
            <a:off x="1237785" y="4933302"/>
            <a:ext cx="4939990" cy="202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pl-PL" sz="1000" dirty="0">
                <a:latin typeface="+mj-lt"/>
              </a:rPr>
              <a:t>* - działy, których udział w wydatkach majątkowych ogółem stanowi mniej niż 1%</a:t>
            </a:r>
          </a:p>
        </p:txBody>
      </p:sp>
    </p:spTree>
    <p:extLst>
      <p:ext uri="{BB962C8B-B14F-4D97-AF65-F5344CB8AC3E}">
        <p14:creationId xmlns:p14="http://schemas.microsoft.com/office/powerpoint/2010/main" val="420007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E9AA4C12-5C9C-4E59-9C25-6F9D8FD77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0172A644-44EF-1719-4C9B-110144D57C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BIEŻĄCE</a:t>
            </a:r>
            <a:endParaRPr dirty="0"/>
          </a:p>
        </p:txBody>
      </p:sp>
      <p:pic>
        <p:nvPicPr>
          <p:cNvPr id="2" name="Symbol zastępczy zawartości 5">
            <a:extLst>
              <a:ext uri="{FF2B5EF4-FFF2-40B4-BE49-F238E27FC236}">
                <a16:creationId xmlns:a16="http://schemas.microsoft.com/office/drawing/2014/main" id="{CAF9EF46-D76D-FA6F-82FD-CBC9737EBC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5616" y="1191533"/>
            <a:ext cx="5391770" cy="3416495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E174202-6E22-702B-BD98-F66BF2061A9F}"/>
              </a:ext>
            </a:extLst>
          </p:cNvPr>
          <p:cNvSpPr txBox="1"/>
          <p:nvPr/>
        </p:nvSpPr>
        <p:spPr>
          <a:xfrm>
            <a:off x="1237785" y="4933302"/>
            <a:ext cx="4939990" cy="202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pl-PL" sz="1000" dirty="0">
                <a:latin typeface="+mj-lt"/>
              </a:rPr>
              <a:t>* - działy, których udział w wydatkach bieżących ogółem stanowi mniej niż 1%</a:t>
            </a:r>
          </a:p>
        </p:txBody>
      </p:sp>
    </p:spTree>
    <p:extLst>
      <p:ext uri="{BB962C8B-B14F-4D97-AF65-F5344CB8AC3E}">
        <p14:creationId xmlns:p14="http://schemas.microsoft.com/office/powerpoint/2010/main" val="3171084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0C061380-4FCC-33C4-E482-2448C9BD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66944BA0-209C-3017-A1DB-BB523DE09D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WYDATKI NA WYNAGRODZENIA</a:t>
            </a:r>
            <a:endParaRPr dirty="0"/>
          </a:p>
        </p:txBody>
      </p:sp>
      <p:pic>
        <p:nvPicPr>
          <p:cNvPr id="2" name="Symbol zastępczy zawartości 1">
            <a:extLst>
              <a:ext uri="{FF2B5EF4-FFF2-40B4-BE49-F238E27FC236}">
                <a16:creationId xmlns:a16="http://schemas.microsoft.com/office/drawing/2014/main" id="{9DA33677-E369-ADF1-FC79-88219B723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90" y="1280029"/>
            <a:ext cx="7114649" cy="3104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506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D4F20FDC-A06A-AD0C-B752-894D3B92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31FA540C-ABBC-5A05-6577-EA8ABF4D04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MAJĄTKOWE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6CBDFCEC-A12E-6356-ED17-35BF9DBCAD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4"/>
            <a:ext cx="7393200" cy="3835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600"/>
              </a:spcBef>
            </a:pPr>
            <a:r>
              <a:rPr lang="pl-PL" sz="1800" dirty="0"/>
              <a:t>Ogółem zaplanowano </a:t>
            </a:r>
            <a:r>
              <a:rPr lang="pl-PL" sz="1800" b="1" dirty="0"/>
              <a:t>38.862.147 zł </a:t>
            </a:r>
            <a:r>
              <a:rPr lang="pl-PL" sz="1800" dirty="0"/>
              <a:t>wydatków majątkowych, w tym:</a:t>
            </a:r>
          </a:p>
          <a:p>
            <a:pPr lvl="1">
              <a:spcBef>
                <a:spcPts val="600"/>
              </a:spcBef>
            </a:pPr>
            <a:r>
              <a:rPr lang="pl-PL" sz="1600" b="1" dirty="0"/>
              <a:t>35.248.637 zł </a:t>
            </a:r>
            <a:r>
              <a:rPr lang="pl-PL" sz="1600" dirty="0"/>
              <a:t>to wydatki inwestycyjne jednostek budżetowych,</a:t>
            </a:r>
          </a:p>
          <a:p>
            <a:pPr lvl="1" algn="just">
              <a:spcBef>
                <a:spcPts val="600"/>
              </a:spcBef>
            </a:pPr>
            <a:r>
              <a:rPr lang="pl-PL" sz="1600" b="1" dirty="0"/>
              <a:t>1.370.526 zł </a:t>
            </a:r>
            <a:r>
              <a:rPr lang="pl-PL" sz="1600" dirty="0"/>
              <a:t>to wydatki na zakupy inwestycyjne,</a:t>
            </a:r>
          </a:p>
          <a:p>
            <a:pPr lvl="1">
              <a:spcBef>
                <a:spcPts val="600"/>
              </a:spcBef>
            </a:pPr>
            <a:r>
              <a:rPr lang="pl-PL" sz="1600" b="1" dirty="0"/>
              <a:t>100.000 zł </a:t>
            </a:r>
            <a:r>
              <a:rPr lang="pl-PL" sz="1600" dirty="0"/>
              <a:t>to dofinansowania zakupów inwestycyjnych Policji i Straży Pożarnej,</a:t>
            </a:r>
          </a:p>
          <a:p>
            <a:pPr lvl="1" algn="just">
              <a:spcBef>
                <a:spcPts val="600"/>
              </a:spcBef>
            </a:pPr>
            <a:r>
              <a:rPr lang="pl-PL" sz="1600" b="1" dirty="0"/>
              <a:t>1.742.984 zł </a:t>
            </a:r>
            <a:r>
              <a:rPr lang="pl-PL" sz="1600" dirty="0"/>
              <a:t>to dotacje dla innych podmiotów na inwestycje i zakupy inwestycyjne,</a:t>
            </a:r>
          </a:p>
          <a:p>
            <a:pPr lvl="1" algn="just">
              <a:spcBef>
                <a:spcPts val="600"/>
              </a:spcBef>
            </a:pPr>
            <a:r>
              <a:rPr lang="pl-PL" sz="1600" b="1" dirty="0"/>
              <a:t>400.000 zł </a:t>
            </a:r>
            <a:r>
              <a:rPr lang="pl-PL" sz="1600" dirty="0"/>
              <a:t>rezerwa celowa na zarządzanie kryzysowe (inwestycje i zakupy inwestycyjne). </a:t>
            </a:r>
          </a:p>
        </p:txBody>
      </p:sp>
    </p:spTree>
    <p:extLst>
      <p:ext uri="{BB962C8B-B14F-4D97-AF65-F5344CB8AC3E}">
        <p14:creationId xmlns:p14="http://schemas.microsoft.com/office/powerpoint/2010/main" val="1379656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4AA64AD2-A5E5-E10E-CDC4-2E24C55DF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0D05AA82-79E3-2C78-3DA5-139AB6FC6E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1502" y="414150"/>
            <a:ext cx="77796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- DROGI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6E046D0D-694C-813F-5158-FCC1EFB9E1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algn="just">
              <a:spcBef>
                <a:spcPts val="1200"/>
              </a:spcBef>
            </a:pPr>
            <a:r>
              <a:rPr lang="pl-PL" sz="1800" dirty="0"/>
              <a:t>Budowa tunelu rowerowego w nasypie kolejowym – ulice Wały Jagiellońskie i Wiejska </a:t>
            </a:r>
            <a:r>
              <a:rPr lang="pl-PL" sz="1800" b="1" dirty="0"/>
              <a:t>5.730.319 zł.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Budowa dróg w mieście </a:t>
            </a:r>
            <a:r>
              <a:rPr lang="pl-PL" sz="1800" b="1" dirty="0"/>
              <a:t>11.740.000 zł, </a:t>
            </a:r>
            <a:r>
              <a:rPr lang="pl-PL" sz="1800" dirty="0"/>
              <a:t>w tym prace projektowe </a:t>
            </a:r>
            <a:r>
              <a:rPr lang="pl-PL" sz="1800" dirty="0" err="1"/>
              <a:t>prawoskrętu</a:t>
            </a:r>
            <a:r>
              <a:rPr lang="pl-PL" sz="1800" dirty="0"/>
              <a:t> w ulicę Krzywoustego z ulicy Limanowskiego, projektu przebudowy ulicy Leśnej, projektu przebudowy ulicy 3 Maja, projektu parkingu przy ulicy Wojska Polskiego.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Zaplanowano przebudowę sięgaczy ulicy Stolarskiej, przebudowę ulicy Kazimierza Wielkiego z związku z budową żłobka.  </a:t>
            </a:r>
          </a:p>
        </p:txBody>
      </p:sp>
    </p:spTree>
    <p:extLst>
      <p:ext uri="{BB962C8B-B14F-4D97-AF65-F5344CB8AC3E}">
        <p14:creationId xmlns:p14="http://schemas.microsoft.com/office/powerpoint/2010/main" val="927029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0CB46DC4-8BBA-8FB5-DF88-56477A941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EA1366A4-D223-5AF0-8993-E53BA40FC3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1502" y="414150"/>
            <a:ext cx="77796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- DROGI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BA409A06-93E8-92F5-3C57-4B54749559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l-PL" sz="1800" dirty="0"/>
              <a:t>Miasto złożyło wniosek do Rządowego Funduszu Rozwoju Dróg na dofinansowanie przebudowy ulicy Kopernika i obecnie czekamy na wyniki rozstrzygnięcia naboru. To bardzo kosztowna inwestycja (około 17-18 mln zł) , którą trudno będzie zrealizować bez dofinansowania i kredytowania. 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Na przyszły rok planowane są także do wykonania dokumentacje projektowe ulic na Ratajach Północ i wykonanie budowy ulic na tym osiedlu. </a:t>
            </a:r>
          </a:p>
        </p:txBody>
      </p:sp>
    </p:spTree>
    <p:extLst>
      <p:ext uri="{BB962C8B-B14F-4D97-AF65-F5344CB8AC3E}">
        <p14:creationId xmlns:p14="http://schemas.microsoft.com/office/powerpoint/2010/main" val="1344378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6F78CF08-8306-974C-BED8-3A7209078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7CC9ABF2-2733-4563-5FBA-07014651DE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49"/>
            <a:ext cx="7581900" cy="8793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ZASOBY KOMUNALNE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1B1813CC-6F1E-F85C-70E0-7574E07328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486829"/>
            <a:ext cx="7393200" cy="30820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algn="just">
              <a:spcBef>
                <a:spcPts val="1200"/>
              </a:spcBef>
            </a:pPr>
            <a:r>
              <a:rPr lang="pl-PL" sz="1800" dirty="0"/>
              <a:t>Utworzenie biura paszportowego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Projekt dwóch budynków komunalnych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Modernizacje placów zabaw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Dwa nowe zagospodarowania terenów przy Stolarskiej i Okrężnej/Matejki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Modernizacja dachu budynku przy ul. Bocka 3-4 oraz zmiany systemów ogrzewania w mieszkaniach komunalnych</a:t>
            </a:r>
          </a:p>
        </p:txBody>
      </p:sp>
    </p:spTree>
    <p:extLst>
      <p:ext uri="{BB962C8B-B14F-4D97-AF65-F5344CB8AC3E}">
        <p14:creationId xmlns:p14="http://schemas.microsoft.com/office/powerpoint/2010/main" val="1627641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C5A2522A-3E1F-33C5-4F96-4C37C3F3B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707D9854-2CB0-CF85-F6CD-2D68972BC8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Podwórko przy Okrężnej </a:t>
            </a:r>
            <a:endParaRPr dirty="0"/>
          </a:p>
        </p:txBody>
      </p:sp>
      <p:pic>
        <p:nvPicPr>
          <p:cNvPr id="2" name="Symbol zastępczy zawartości 4">
            <a:extLst>
              <a:ext uri="{FF2B5EF4-FFF2-40B4-BE49-F238E27FC236}">
                <a16:creationId xmlns:a16="http://schemas.microsoft.com/office/drawing/2014/main" id="{6D766281-DE7C-AC37-8F72-AA9FE9DAE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982" y="1211948"/>
            <a:ext cx="6035040" cy="3394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941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DB642F69-1163-6564-7A37-374A810EE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AC1AC2AE-807C-1852-2904-4A0B78C81E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49"/>
            <a:ext cx="7581900" cy="849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OŚWIATA I WYCHOWANIE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6EB12F81-13AE-C891-5954-32DB3575FC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367883"/>
            <a:ext cx="7393200" cy="32009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pl-PL" sz="1800" dirty="0"/>
              <a:t>Przebudowa budynku SP3, modernizacja instalacji </a:t>
            </a:r>
            <a:r>
              <a:rPr lang="pl-PL" sz="1800" dirty="0" err="1"/>
              <a:t>wod-kan</a:t>
            </a:r>
            <a:r>
              <a:rPr lang="pl-PL" sz="1800" dirty="0"/>
              <a:t>, termomodernizacja budynku. 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Termomodernizacja budynku głównego SP2.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Modernizacje dachów w P3 i P6.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Termomodernizacja P1.</a:t>
            </a:r>
          </a:p>
          <a:p>
            <a:pPr algn="just">
              <a:spcBef>
                <a:spcPts val="1200"/>
              </a:spcBef>
            </a:pPr>
            <a:r>
              <a:rPr lang="pl-PL" sz="1800" dirty="0"/>
              <a:t>Przebudowa przyszkolnego kompleksu boisk przy Sp7 i ILO</a:t>
            </a:r>
          </a:p>
        </p:txBody>
      </p:sp>
    </p:spTree>
    <p:extLst>
      <p:ext uri="{BB962C8B-B14F-4D97-AF65-F5344CB8AC3E}">
        <p14:creationId xmlns:p14="http://schemas.microsoft.com/office/powerpoint/2010/main" val="212717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719C9F95-B913-94F6-1221-5343597D1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D3F2F03C-4868-4EF5-94F1-3E1671FF68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Budowa Żłobka </a:t>
            </a:r>
            <a:endParaRPr dirty="0"/>
          </a:p>
        </p:txBody>
      </p:sp>
      <p:pic>
        <p:nvPicPr>
          <p:cNvPr id="2" name="Symbol zastępczy zawartości 6">
            <a:extLst>
              <a:ext uri="{FF2B5EF4-FFF2-40B4-BE49-F238E27FC236}">
                <a16:creationId xmlns:a16="http://schemas.microsoft.com/office/drawing/2014/main" id="{D42B8B2A-E947-9AB4-90FF-78758E18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00" y="1152475"/>
            <a:ext cx="6035200" cy="339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1810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2800DE2D-90CF-2F83-FBE0-018D979F0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DFA189BF-A7FB-0C18-E4A6-7D705F2499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Budowa Żłobka </a:t>
            </a:r>
            <a:endParaRPr dirty="0"/>
          </a:p>
        </p:txBody>
      </p:sp>
      <p:pic>
        <p:nvPicPr>
          <p:cNvPr id="2" name="Symbol zastępczy zawartości 5">
            <a:extLst>
              <a:ext uri="{FF2B5EF4-FFF2-40B4-BE49-F238E27FC236}">
                <a16:creationId xmlns:a16="http://schemas.microsoft.com/office/drawing/2014/main" id="{B27DC110-92FA-A13F-1799-773BE879C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00" y="1152475"/>
            <a:ext cx="6035200" cy="339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7273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CA73E5AB-5850-4FFD-D495-71703EAC3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CBE1296E-36D2-A5C6-AA79-16B0D44FA1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9016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Zieleń w Mieście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5E678AFF-74F9-7995-E59A-384938E8A3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397619"/>
            <a:ext cx="7393200" cy="31712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/>
              <a:t>Renowacja stawu przy Kruczej. 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Zagospodarowanie stawów przy Wodociągach.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Zazielenienie Placu Zwycięstwa.</a:t>
            </a:r>
          </a:p>
        </p:txBody>
      </p:sp>
    </p:spTree>
    <p:extLst>
      <p:ext uri="{BB962C8B-B14F-4D97-AF65-F5344CB8AC3E}">
        <p14:creationId xmlns:p14="http://schemas.microsoft.com/office/powerpoint/2010/main" val="4067218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0E6B24D-A55E-D32B-C43F-BB56715B7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AFF334B5-FFA4-4DC7-32EF-0F03A00DC7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49"/>
            <a:ext cx="7581900" cy="9388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WYDATKI INWESTYCYJNE </a:t>
            </a:r>
            <a:b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Obiekty sportowe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4F6100F0-7964-0BDA-9968-DDA4A133E1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531433"/>
            <a:ext cx="7393200" cy="3037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/>
              <a:t>Modernizacja obiektów OKR ATOL. 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Modernizacja boiska ze sztuczną nawierzchnią na stadionie.</a:t>
            </a:r>
          </a:p>
        </p:txBody>
      </p:sp>
    </p:spTree>
    <p:extLst>
      <p:ext uri="{BB962C8B-B14F-4D97-AF65-F5344CB8AC3E}">
        <p14:creationId xmlns:p14="http://schemas.microsoft.com/office/powerpoint/2010/main" val="2380107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2A32162C-3F84-8832-5FB6-A0D44D234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6E03C34E-4698-9D03-3108-399992E58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PLANOWANE ROZCHODY I PRZYCHODY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B53FDAF8-7E37-5DAB-4B18-236E2F281A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/>
              <a:t>Na przyszły rok planuje się emisję obligacji w kwocie 15.500.000 zł.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Spłata zobowiązań z lat ubiegłych (obligacje) zgodnie z zawartą umową wyniesie 4.000.000 zł.</a:t>
            </a:r>
          </a:p>
          <a:p>
            <a:pPr algn="just">
              <a:spcBef>
                <a:spcPts val="1800"/>
              </a:spcBef>
            </a:pPr>
            <a:r>
              <a:rPr lang="pl-PL" sz="1800" dirty="0"/>
              <a:t>Na koniec roku zadłużenie Miasta wynosić będzie 29.500.000 zł, to jest zaledwie 11,64% planowanych dochodów. </a:t>
            </a:r>
          </a:p>
        </p:txBody>
      </p:sp>
    </p:spTree>
    <p:extLst>
      <p:ext uri="{BB962C8B-B14F-4D97-AF65-F5344CB8AC3E}">
        <p14:creationId xmlns:p14="http://schemas.microsoft.com/office/powerpoint/2010/main" val="1837512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7DC8AFD-6417-5635-7A98-932399B95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5A968B7B-0527-353B-6655-5E1C84AB8D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Wieloletnia Prognoza Finansowa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DCEFD488-4791-84D7-F88C-1AC10FD006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>
                <a:cs typeface="Times New Roman" pitchFamily="18" charset="0"/>
              </a:rPr>
              <a:t>Zgodnie z brzmieniem art. 227 ustawy z dnia 27 sierpnia 2010 r. o finansach publicznych WPF obejmuje okres roku budżetowego oraz co najmniej trzech kolejnych lat. </a:t>
            </a:r>
            <a:endParaRPr lang="pl-PL" sz="1800" dirty="0"/>
          </a:p>
          <a:p>
            <a:pPr algn="just">
              <a:spcBef>
                <a:spcPts val="1800"/>
              </a:spcBef>
            </a:pPr>
            <a:r>
              <a:rPr lang="pl-PL" sz="1800" dirty="0">
                <a:cs typeface="Times New Roman" pitchFamily="18" charset="0"/>
              </a:rPr>
              <a:t>Prognozę kwoty długu, stanowiącą część WPF, sporządza się na okres, na który zaciągnięto oraz zamierza się zaciągnąć zobowiązania. W związku z powyższym, </a:t>
            </a:r>
            <a:r>
              <a:rPr lang="pl-PL" sz="1800" b="1" dirty="0">
                <a:cs typeface="Times New Roman" pitchFamily="18" charset="0"/>
              </a:rPr>
              <a:t>projekt prognozy długu Miasta Oleśnicy sporządzono na lata 2025-2033.</a:t>
            </a:r>
            <a:endParaRPr lang="pl-PL" sz="1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239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7D95F3D8-3E33-19E3-234B-86DF9F035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1F43DC88-89F4-6E71-5C90-5B662E3C1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9250" y="414150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accent2">
                    <a:lumMod val="50000"/>
                  </a:schemeClr>
                </a:solidFill>
              </a:rPr>
              <a:t>PODSUMOWANIE</a:t>
            </a:r>
            <a:endParaRPr dirty="0"/>
          </a:p>
        </p:txBody>
      </p:sp>
      <p:sp>
        <p:nvSpPr>
          <p:cNvPr id="89" name="Google Shape;89;p15">
            <a:extLst>
              <a:ext uri="{FF2B5EF4-FFF2-40B4-BE49-F238E27FC236}">
                <a16:creationId xmlns:a16="http://schemas.microsoft.com/office/drawing/2014/main" id="{AA2BD378-6C05-7310-D1D2-6A55698AEB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3925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pl-PL" sz="1800" dirty="0">
                <a:cs typeface="Times New Roman" pitchFamily="18" charset="0"/>
              </a:rPr>
              <a:t>Przedstawiony projekt budżetu Miasta Oleśnicy na rok 2025 to budżet rozwoju, inwestycji drogowych, ale także inwestycji w przyszłość najmłodszych oleśniczan.</a:t>
            </a:r>
          </a:p>
          <a:p>
            <a:pPr algn="just">
              <a:spcBef>
                <a:spcPts val="1800"/>
              </a:spcBef>
            </a:pPr>
            <a:r>
              <a:rPr lang="pl-PL">
                <a:cs typeface="Times New Roman" pitchFamily="18" charset="0"/>
              </a:rPr>
              <a:t>Mam </a:t>
            </a:r>
            <a:r>
              <a:rPr lang="pl-PL" dirty="0">
                <a:cs typeface="Times New Roman" pitchFamily="18" charset="0"/>
              </a:rPr>
              <a:t>nadzieję, że wspólnie z Państwem uda się nam zrealizować wszystkie planowane zamierzenia</a:t>
            </a:r>
            <a:r>
              <a:rPr lang="pl-PL" sz="1800" dirty="0"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674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C4A0B078-8851-5D9C-529D-54D8A951B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>
            <a:extLst>
              <a:ext uri="{FF2B5EF4-FFF2-40B4-BE49-F238E27FC236}">
                <a16:creationId xmlns:a16="http://schemas.microsoft.com/office/drawing/2014/main" id="{4A4805ED-7926-8544-6DE0-DBBD167DDC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6948" y="2213214"/>
            <a:ext cx="758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b="1" dirty="0">
                <a:solidFill>
                  <a:schemeClr val="tx1"/>
                </a:solidFill>
              </a:rPr>
              <a:t>Dziękuję za uwagę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2861420"/>
      </p:ext>
    </p:extLst>
  </p:cSld>
  <p:clrMapOvr>
    <a:masterClrMapping/>
  </p:clrMapOvr>
</p:sld>
</file>

<file path=ppt/theme/theme1.xml><?xml version="1.0" encoding="utf-8"?>
<a:theme xmlns:a="http://schemas.openxmlformats.org/drawingml/2006/main" name="Oleśnica Prezentacj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1081</Words>
  <Application>Microsoft Office PowerPoint</Application>
  <PresentationFormat>Pokaz na ekranie (16:9)</PresentationFormat>
  <Paragraphs>87</Paragraphs>
  <Slides>28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3" baseType="lpstr">
      <vt:lpstr>Poppins</vt:lpstr>
      <vt:lpstr>Times New Roman</vt:lpstr>
      <vt:lpstr>Arial</vt:lpstr>
      <vt:lpstr>Noto Sans</vt:lpstr>
      <vt:lpstr>Oleśnica Prezentacja</vt:lpstr>
      <vt:lpstr>PROJEKT BUDŻETU MIASTA OLEŚNICY  NA ROK 2025</vt:lpstr>
      <vt:lpstr>PLANOWANE DOCHODY</vt:lpstr>
      <vt:lpstr>PLANOWANE DOCHODY  – nowa ustawa o dochodach jst</vt:lpstr>
      <vt:lpstr>PLANOWANE DOCHODY –  nowa ustawa o dochodach jst</vt:lpstr>
      <vt:lpstr>PLANOWANE DOCHODY</vt:lpstr>
      <vt:lpstr>PLANOWANE DOCHODY</vt:lpstr>
      <vt:lpstr>PLANOWANE DOCHODY</vt:lpstr>
      <vt:lpstr>PLANOWANE DOCHODY  według ważniejszych źródeł</vt:lpstr>
      <vt:lpstr>PLANOWANE DOCHODY</vt:lpstr>
      <vt:lpstr>PLANOWANE WYDATKI</vt:lpstr>
      <vt:lpstr>PLANOWANE WYDATKI</vt:lpstr>
      <vt:lpstr>PLANOWANE WYDATKI MAJĄTKOWE</vt:lpstr>
      <vt:lpstr>PLANOWANE WYDATKI BIEŻĄCE</vt:lpstr>
      <vt:lpstr>WYDATKI NA WYNAGRODZENIA</vt:lpstr>
      <vt:lpstr>PLANOWANE WYDATKI MAJĄTKOWE</vt:lpstr>
      <vt:lpstr>PLANOWANE WYDATKI INWESTYCYJNE - DROGI</vt:lpstr>
      <vt:lpstr>PLANOWANE WYDATKI INWESTYCYJNE - DROGI</vt:lpstr>
      <vt:lpstr>PLANOWANE WYDATKI INWESTYCYJNE  ZASOBY KOMUNALNE</vt:lpstr>
      <vt:lpstr>Podwórko przy Okrężnej </vt:lpstr>
      <vt:lpstr>PLANOWANE WYDATKI INWESTYCYJNE  OŚWIATA I WYCHOWANIE</vt:lpstr>
      <vt:lpstr>Budowa Żłobka </vt:lpstr>
      <vt:lpstr>Budowa Żłobka </vt:lpstr>
      <vt:lpstr>PLANOWANE WYDATKI INWESTYCYJNE  Zieleń w Mieście</vt:lpstr>
      <vt:lpstr>PLANOWANE WYDATKI INWESTYCYJNE  Obiekty sportowe</vt:lpstr>
      <vt:lpstr>PLANOWANE ROZCHODY I PRZYCHODY</vt:lpstr>
      <vt:lpstr>Wieloletnia Prognoza Finansowa</vt:lpstr>
      <vt:lpstr>PODSUMOWANIE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Paweł Złośnik</dc:creator>
  <cp:lastModifiedBy>Jarosiewicz Joanna</cp:lastModifiedBy>
  <cp:revision>31</cp:revision>
  <dcterms:modified xsi:type="dcterms:W3CDTF">2024-12-27T10:16:29Z</dcterms:modified>
</cp:coreProperties>
</file>